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sldSz cx="18288000" cy="10287000"/>
  <p:notesSz cx="6858000" cy="9144000"/>
  <p:embeddedFontLst>
    <p:embeddedFont>
      <p:font typeface="Canva Sans" panose="020B0604020202020204" charset="0"/>
      <p:regular r:id="rId27"/>
    </p:embeddedFont>
    <p:embeddedFont>
      <p:font typeface="Canva Sans Bold" panose="020B0604020202020204" charset="0"/>
      <p:regular r:id="rId28"/>
    </p:embeddedFont>
    <p:embeddedFont>
      <p:font typeface="Helios Extended" panose="020B0604020202020204" charset="0"/>
      <p:regular r:id="rId29"/>
    </p:embeddedFont>
    <p:embeddedFont>
      <p:font typeface="Helios Extended Bold" panose="020B0604020202020204" charset="0"/>
      <p:regular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3" d="100"/>
          <a:sy n="53" d="100"/>
        </p:scale>
        <p:origin x="83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1338DE-34AF-4596-B669-9F7C9734585A}" type="datetimeFigureOut">
              <a:rPr lang="ru-RU" smtClean="0"/>
              <a:t>22.06.2024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9A00D3-CD5F-4D2A-93CF-D2D2ED31E56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531248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6337F-04C3-4424-829B-47A14212FA72}" type="datetime1">
              <a:rPr lang="en-US" smtClean="0"/>
              <a:t>6/22/2024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75169C-06EF-46B4-9CEC-D7666D116149}" type="datetime1">
              <a:rPr lang="en-US" smtClean="0"/>
              <a:t>6/22/2024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3483A-2AC7-45D9-B361-1C186E5F1CFC}" type="datetime1">
              <a:rPr lang="en-US" smtClean="0"/>
              <a:t>6/22/2024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C661F-EEFC-40F0-92C9-1AF84536C26D}" type="datetime1">
              <a:rPr lang="en-US" smtClean="0"/>
              <a:t>6/22/2024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59812-C80F-4924-B6AA-095DCEA9BD5A}" type="datetime1">
              <a:rPr lang="en-US" smtClean="0"/>
              <a:t>6/22/2024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25459-82B2-4818-81B2-E8A4410FA065}" type="datetime1">
              <a:rPr lang="en-US" smtClean="0"/>
              <a:t>6/22/2024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8FE23-15C2-486F-ACA3-0A8D9A832856}" type="datetime1">
              <a:rPr lang="en-US" smtClean="0"/>
              <a:t>6/22/2024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048E3-E652-432C-B21B-93579852BB72}" type="datetime1">
              <a:rPr lang="en-US" smtClean="0"/>
              <a:t>6/22/2024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8143C-D3E3-4143-9BC7-FAF6FB0F63EF}" type="datetime1">
              <a:rPr lang="en-US" smtClean="0"/>
              <a:t>6/22/2024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5087600" y="9791700"/>
            <a:ext cx="2133600" cy="365125"/>
          </a:xfrm>
        </p:spPr>
        <p:txBody>
          <a:bodyPr/>
          <a:lstStyle>
            <a:lvl1pPr algn="ctr">
              <a:defRPr sz="3200">
                <a:solidFill>
                  <a:schemeClr val="tx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07C66-4642-41A0-B782-738C2A0E53EF}" type="datetime1">
              <a:rPr lang="en-US" smtClean="0"/>
              <a:t>6/22/2024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7F1E4C-6254-4A20-9E13-5E79A1401641}" type="datetime1">
              <a:rPr lang="en-US" smtClean="0"/>
              <a:t>6/22/2024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BF1CF6-FCE4-4388-80AE-F0E8AD2ACFBE}" type="datetime1">
              <a:rPr lang="en-US" smtClean="0"/>
              <a:t>6/22/2024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0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21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22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sv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svg"/><Relationship Id="rId4" Type="http://schemas.openxmlformats.org/officeDocument/2006/relationships/image" Target="../media/image37.png"/><Relationship Id="rId9" Type="http://schemas.openxmlformats.org/officeDocument/2006/relationships/image" Target="../media/image42.sv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svg"/><Relationship Id="rId7" Type="http://schemas.openxmlformats.org/officeDocument/2006/relationships/image" Target="../media/image13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10" Type="http://schemas.openxmlformats.org/officeDocument/2006/relationships/image" Target="../media/image2.png"/><Relationship Id="rId4" Type="http://schemas.openxmlformats.org/officeDocument/2006/relationships/image" Target="../media/image10.png"/><Relationship Id="rId9" Type="http://schemas.openxmlformats.org/officeDocument/2006/relationships/image" Target="../media/image15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245315" y="2829917"/>
            <a:ext cx="8640962" cy="8640962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3980B4">
                    <a:alpha val="100000"/>
                  </a:srgbClr>
                </a:gs>
                <a:gs pos="100000">
                  <a:srgbClr val="DF361E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2079599" y="940113"/>
            <a:ext cx="3896697" cy="7793395"/>
            <a:chOff x="0" y="0"/>
            <a:chExt cx="3175000" cy="6350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175000" cy="6350000"/>
            </a:xfrm>
            <a:custGeom>
              <a:avLst/>
              <a:gdLst/>
              <a:ahLst/>
              <a:cxnLst/>
              <a:rect l="l" t="t" r="r" b="b"/>
              <a:pathLst>
                <a:path w="3175000" h="6350000">
                  <a:moveTo>
                    <a:pt x="2667000" y="6350000"/>
                  </a:moveTo>
                  <a:lnTo>
                    <a:pt x="508000" y="6350000"/>
                  </a:lnTo>
                  <a:cubicBezTo>
                    <a:pt x="227330" y="6350000"/>
                    <a:pt x="0" y="6122670"/>
                    <a:pt x="0" y="5842000"/>
                  </a:cubicBezTo>
                  <a:lnTo>
                    <a:pt x="0" y="508000"/>
                  </a:lnTo>
                  <a:cubicBezTo>
                    <a:pt x="0" y="227330"/>
                    <a:pt x="227330" y="0"/>
                    <a:pt x="508000" y="0"/>
                  </a:cubicBezTo>
                  <a:lnTo>
                    <a:pt x="2667000" y="0"/>
                  </a:lnTo>
                  <a:cubicBezTo>
                    <a:pt x="2947670" y="0"/>
                    <a:pt x="3175000" y="227330"/>
                    <a:pt x="3175000" y="508000"/>
                  </a:cubicBezTo>
                  <a:lnTo>
                    <a:pt x="3175000" y="5842000"/>
                  </a:lnTo>
                  <a:cubicBezTo>
                    <a:pt x="3175000" y="6122670"/>
                    <a:pt x="2947670" y="6350000"/>
                    <a:pt x="2667000" y="6350000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  <p:sp>
          <p:nvSpPr>
            <p:cNvPr id="7" name="Freeform 7"/>
            <p:cNvSpPr/>
            <p:nvPr/>
          </p:nvSpPr>
          <p:spPr>
            <a:xfrm>
              <a:off x="0" y="0"/>
              <a:ext cx="3175000" cy="6350000"/>
            </a:xfrm>
            <a:custGeom>
              <a:avLst/>
              <a:gdLst/>
              <a:ahLst/>
              <a:cxnLst/>
              <a:rect l="l" t="t" r="r" b="b"/>
              <a:pathLst>
                <a:path w="3175000" h="6350000">
                  <a:moveTo>
                    <a:pt x="2667000" y="19050"/>
                  </a:moveTo>
                  <a:cubicBezTo>
                    <a:pt x="2936240" y="19050"/>
                    <a:pt x="3155950" y="238760"/>
                    <a:pt x="3155950" y="508000"/>
                  </a:cubicBezTo>
                  <a:lnTo>
                    <a:pt x="3155950" y="5842000"/>
                  </a:lnTo>
                  <a:cubicBezTo>
                    <a:pt x="3155950" y="6111240"/>
                    <a:pt x="2936240" y="6330950"/>
                    <a:pt x="2667000" y="6330950"/>
                  </a:cubicBezTo>
                  <a:lnTo>
                    <a:pt x="508000" y="6330950"/>
                  </a:lnTo>
                  <a:cubicBezTo>
                    <a:pt x="238760" y="6330950"/>
                    <a:pt x="19050" y="6111240"/>
                    <a:pt x="19050" y="5842000"/>
                  </a:cubicBezTo>
                  <a:lnTo>
                    <a:pt x="19050" y="508000"/>
                  </a:lnTo>
                  <a:cubicBezTo>
                    <a:pt x="19050" y="238760"/>
                    <a:pt x="238760" y="19050"/>
                    <a:pt x="508000" y="19050"/>
                  </a:cubicBezTo>
                  <a:lnTo>
                    <a:pt x="2667000" y="19050"/>
                  </a:lnTo>
                  <a:moveTo>
                    <a:pt x="2667000" y="0"/>
                  </a:moveTo>
                  <a:lnTo>
                    <a:pt x="508000" y="0"/>
                  </a:lnTo>
                  <a:cubicBezTo>
                    <a:pt x="227330" y="0"/>
                    <a:pt x="0" y="227330"/>
                    <a:pt x="0" y="508000"/>
                  </a:cubicBezTo>
                  <a:lnTo>
                    <a:pt x="0" y="5842000"/>
                  </a:lnTo>
                  <a:cubicBezTo>
                    <a:pt x="0" y="6122670"/>
                    <a:pt x="227330" y="6350000"/>
                    <a:pt x="508000" y="6350000"/>
                  </a:cubicBezTo>
                  <a:lnTo>
                    <a:pt x="2667000" y="6350000"/>
                  </a:lnTo>
                  <a:cubicBezTo>
                    <a:pt x="2947670" y="6350000"/>
                    <a:pt x="3175000" y="6122670"/>
                    <a:pt x="3175000" y="5842000"/>
                  </a:cubicBezTo>
                  <a:lnTo>
                    <a:pt x="3175000" y="508000"/>
                  </a:lnTo>
                  <a:cubicBezTo>
                    <a:pt x="3175000" y="227330"/>
                    <a:pt x="2947670" y="0"/>
                    <a:pt x="2667000" y="0"/>
                  </a:cubicBezTo>
                  <a:lnTo>
                    <a:pt x="2667000" y="0"/>
                  </a:lnTo>
                  <a:close/>
                </a:path>
              </a:pathLst>
            </a:custGeom>
            <a:solidFill>
              <a:srgbClr val="CFCFCF"/>
            </a:solidFill>
          </p:spPr>
        </p:sp>
      </p:grpSp>
      <p:sp>
        <p:nvSpPr>
          <p:cNvPr id="8" name="Freeform 8"/>
          <p:cNvSpPr/>
          <p:nvPr/>
        </p:nvSpPr>
        <p:spPr>
          <a:xfrm>
            <a:off x="1476772" y="722011"/>
            <a:ext cx="5102352" cy="8229600"/>
          </a:xfrm>
          <a:custGeom>
            <a:avLst/>
            <a:gdLst/>
            <a:ahLst/>
            <a:cxnLst/>
            <a:rect l="l" t="t" r="r" b="b"/>
            <a:pathLst>
              <a:path w="5102352" h="8229600">
                <a:moveTo>
                  <a:pt x="0" y="0"/>
                </a:moveTo>
                <a:lnTo>
                  <a:pt x="5102352" y="0"/>
                </a:lnTo>
                <a:lnTo>
                  <a:pt x="510235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9" name="Group 9"/>
          <p:cNvGrpSpPr/>
          <p:nvPr/>
        </p:nvGrpSpPr>
        <p:grpSpPr>
          <a:xfrm>
            <a:off x="15397573" y="-1438232"/>
            <a:ext cx="4111140" cy="4111140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3980B4">
                    <a:alpha val="100000"/>
                  </a:srgbClr>
                </a:gs>
                <a:gs pos="100000">
                  <a:srgbClr val="DF361E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1" name="TextBox 11"/>
            <p:cNvSpPr txBox="1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785893" y="722011"/>
            <a:ext cx="798564" cy="798564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3980B4">
                    <a:alpha val="100000"/>
                  </a:srgbClr>
                </a:gs>
                <a:gs pos="100000">
                  <a:srgbClr val="DF361E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4" name="TextBox 14"/>
            <p:cNvSpPr txBox="1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7107066" y="6327738"/>
            <a:ext cx="10892353" cy="34777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564"/>
              </a:lnSpc>
            </a:pPr>
            <a:r>
              <a:rPr lang="en-US" sz="3331">
                <a:solidFill>
                  <a:srgbClr val="000000"/>
                </a:solidFill>
                <a:latin typeface="Canva Sans"/>
              </a:rPr>
              <a:t>Выполнили студенты 3 курса ФКН группа 6-1</a:t>
            </a:r>
          </a:p>
          <a:p>
            <a:pPr algn="r">
              <a:lnSpc>
                <a:spcPts val="5564"/>
              </a:lnSpc>
            </a:pPr>
            <a:r>
              <a:rPr lang="en-US" sz="3331">
                <a:solidFill>
                  <a:srgbClr val="000000"/>
                </a:solidFill>
                <a:latin typeface="Canva Sans"/>
              </a:rPr>
              <a:t>Шестопалов Даниил Андреевич</a:t>
            </a:r>
          </a:p>
          <a:p>
            <a:pPr algn="r">
              <a:lnSpc>
                <a:spcPts val="5564"/>
              </a:lnSpc>
            </a:pPr>
            <a:r>
              <a:rPr lang="en-US" sz="3331">
                <a:solidFill>
                  <a:srgbClr val="000000"/>
                </a:solidFill>
                <a:latin typeface="Canva Sans"/>
              </a:rPr>
              <a:t>Третьяков Данила Сергеевич</a:t>
            </a:r>
          </a:p>
          <a:p>
            <a:pPr algn="r">
              <a:lnSpc>
                <a:spcPts val="5564"/>
              </a:lnSpc>
            </a:pPr>
            <a:r>
              <a:rPr lang="en-US" sz="3331">
                <a:solidFill>
                  <a:srgbClr val="000000"/>
                </a:solidFill>
                <a:latin typeface="Canva Sans"/>
              </a:rPr>
              <a:t>Иванов Григорий Валерьевич</a:t>
            </a:r>
          </a:p>
          <a:p>
            <a:pPr algn="just">
              <a:lnSpc>
                <a:spcPts val="5564"/>
              </a:lnSpc>
            </a:pPr>
            <a:endParaRPr lang="en-US" sz="3331">
              <a:solidFill>
                <a:srgbClr val="000000"/>
              </a:solidFill>
              <a:latin typeface="Canva Sans"/>
            </a:endParaRPr>
          </a:p>
        </p:txBody>
      </p:sp>
      <p:sp>
        <p:nvSpPr>
          <p:cNvPr id="16" name="Freeform 16"/>
          <p:cNvSpPr/>
          <p:nvPr/>
        </p:nvSpPr>
        <p:spPr>
          <a:xfrm>
            <a:off x="3028135" y="2672908"/>
            <a:ext cx="1999626" cy="2869952"/>
          </a:xfrm>
          <a:custGeom>
            <a:avLst/>
            <a:gdLst/>
            <a:ahLst/>
            <a:cxnLst/>
            <a:rect l="l" t="t" r="r" b="b"/>
            <a:pathLst>
              <a:path w="1999626" h="2869952">
                <a:moveTo>
                  <a:pt x="0" y="0"/>
                </a:moveTo>
                <a:lnTo>
                  <a:pt x="1999626" y="0"/>
                </a:lnTo>
                <a:lnTo>
                  <a:pt x="1999626" y="2869953"/>
                </a:lnTo>
                <a:lnTo>
                  <a:pt x="0" y="286995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6186609" y="2211889"/>
            <a:ext cx="10218745" cy="23076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41"/>
              </a:lnSpc>
            </a:pPr>
            <a:r>
              <a:rPr lang="en-US" sz="5310">
                <a:solidFill>
                  <a:srgbClr val="000000"/>
                </a:solidFill>
                <a:latin typeface="Helios Extended Bold"/>
              </a:rPr>
              <a:t>Мобильное приложение контроля заданий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927265" y="5963371"/>
            <a:ext cx="2100496" cy="354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3"/>
              </a:lnSpc>
            </a:pPr>
            <a:r>
              <a:rPr lang="en-US" sz="2294">
                <a:solidFill>
                  <a:srgbClr val="000000"/>
                </a:solidFill>
                <a:latin typeface="Helios Extended Bold"/>
              </a:rPr>
              <a:t>ProjectPal</a:t>
            </a:r>
          </a:p>
        </p:txBody>
      </p:sp>
      <p:sp>
        <p:nvSpPr>
          <p:cNvPr id="23" name="Номер слайда 22">
            <a:extLst>
              <a:ext uri="{FF2B5EF4-FFF2-40B4-BE49-F238E27FC236}">
                <a16:creationId xmlns:a16="http://schemas.microsoft.com/office/drawing/2014/main" id="{73D6CFE2-11FB-CEBA-536D-ABD01C643D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620056">
            <a:off x="-6696613" y="6332514"/>
            <a:ext cx="7908971" cy="7908971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3980B4">
                    <a:alpha val="100000"/>
                  </a:srgbClr>
                </a:gs>
                <a:gs pos="100000">
                  <a:srgbClr val="DF361E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5620056">
            <a:off x="15153775" y="-5597627"/>
            <a:ext cx="7908971" cy="7908971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3980B4">
                    <a:alpha val="100000"/>
                  </a:srgbClr>
                </a:gs>
                <a:gs pos="100000">
                  <a:srgbClr val="DF361E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7" name="TextBox 7"/>
            <p:cNvSpPr txBox="1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-3582628">
            <a:off x="17131860" y="8436624"/>
            <a:ext cx="4556571" cy="4556571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gradFill>
                <a:gsLst>
                  <a:gs pos="0">
                    <a:srgbClr val="3980B4">
                      <a:alpha val="100000"/>
                    </a:srgbClr>
                  </a:gs>
                  <a:gs pos="100000">
                    <a:srgbClr val="DF361E">
                      <a:alpha val="100000"/>
                    </a:srgbClr>
                  </a:gs>
                </a:gsLst>
                <a:lin ang="2700000"/>
              </a:gra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 rot="-77505">
            <a:off x="17699164" y="8747500"/>
            <a:ext cx="555768" cy="555768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3980B4">
                    <a:alpha val="100000"/>
                  </a:srgbClr>
                </a:gs>
                <a:gs pos="100000">
                  <a:srgbClr val="DF361E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3" name="TextBox 13"/>
            <p:cNvSpPr txBox="1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 rot="-77505">
            <a:off x="614865" y="706836"/>
            <a:ext cx="1684710" cy="1684710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3980B4">
                    <a:alpha val="100000"/>
                  </a:srgbClr>
                </a:gs>
                <a:gs pos="100000">
                  <a:srgbClr val="DF361E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6" name="TextBox 16"/>
            <p:cNvSpPr txBox="1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pic>
        <p:nvPicPr>
          <p:cNvPr id="17" name="Picture 17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/>
          <a:stretch>
            <a:fillRect/>
          </a:stretch>
        </p:blipFill>
        <p:spPr>
          <a:xfrm>
            <a:off x="7292340" y="1972852"/>
            <a:ext cx="3703320" cy="8229600"/>
          </a:xfrm>
          <a:prstGeom prst="rect">
            <a:avLst/>
          </a:prstGeom>
          <a:ln cap="sq">
            <a:noFill/>
            <a:prstDash val="solid"/>
          </a:ln>
        </p:spPr>
      </p:pic>
      <p:sp>
        <p:nvSpPr>
          <p:cNvPr id="18" name="TextBox 18"/>
          <p:cNvSpPr txBox="1"/>
          <p:nvPr/>
        </p:nvSpPr>
        <p:spPr>
          <a:xfrm>
            <a:off x="4531631" y="271780"/>
            <a:ext cx="8798585" cy="1513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19"/>
              </a:lnSpc>
            </a:pPr>
            <a:r>
              <a:rPr lang="en-US" sz="5199">
                <a:solidFill>
                  <a:srgbClr val="000000"/>
                </a:solidFill>
                <a:latin typeface="Helios Extended Bold"/>
              </a:rPr>
              <a:t>Демонстрация продукта. Профиль</a:t>
            </a:r>
          </a:p>
        </p:txBody>
      </p:sp>
      <p:sp>
        <p:nvSpPr>
          <p:cNvPr id="23" name="Номер слайда 22">
            <a:extLst>
              <a:ext uri="{FF2B5EF4-FFF2-40B4-BE49-F238E27FC236}">
                <a16:creationId xmlns:a16="http://schemas.microsoft.com/office/drawing/2014/main" id="{4BBA3F1F-8715-4E10-1F27-FD4835984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620056">
            <a:off x="-6696613" y="6332514"/>
            <a:ext cx="7908971" cy="7908971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3980B4">
                    <a:alpha val="100000"/>
                  </a:srgbClr>
                </a:gs>
                <a:gs pos="100000">
                  <a:srgbClr val="DF361E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5620056">
            <a:off x="16538637" y="-2478570"/>
            <a:ext cx="7908971" cy="7908971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3980B4">
                    <a:alpha val="100000"/>
                  </a:srgbClr>
                </a:gs>
                <a:gs pos="100000">
                  <a:srgbClr val="DF361E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7" name="TextBox 7"/>
            <p:cNvSpPr txBox="1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-3582628">
            <a:off x="17131860" y="8436624"/>
            <a:ext cx="4556571" cy="4556571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gradFill>
                <a:gsLst>
                  <a:gs pos="0">
                    <a:srgbClr val="3980B4">
                      <a:alpha val="100000"/>
                    </a:srgbClr>
                  </a:gs>
                  <a:gs pos="100000">
                    <a:srgbClr val="DF361E">
                      <a:alpha val="100000"/>
                    </a:srgbClr>
                  </a:gs>
                </a:gsLst>
                <a:lin ang="2700000"/>
              </a:gra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 rot="-77505">
            <a:off x="17699164" y="8747500"/>
            <a:ext cx="555768" cy="555768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3980B4">
                    <a:alpha val="100000"/>
                  </a:srgbClr>
                </a:gs>
                <a:gs pos="100000">
                  <a:srgbClr val="DF361E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3" name="TextBox 13"/>
            <p:cNvSpPr txBox="1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 rot="-77505">
            <a:off x="-674786" y="633560"/>
            <a:ext cx="1684710" cy="1684710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3980B4">
                    <a:alpha val="100000"/>
                  </a:srgbClr>
                </a:gs>
                <a:gs pos="100000">
                  <a:srgbClr val="DF361E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6" name="TextBox 16"/>
            <p:cNvSpPr txBox="1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pic>
        <p:nvPicPr>
          <p:cNvPr id="17" name="Picture 17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/>
          <a:stretch>
            <a:fillRect/>
          </a:stretch>
        </p:blipFill>
        <p:spPr>
          <a:xfrm>
            <a:off x="7292340" y="1972852"/>
            <a:ext cx="3703320" cy="82296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411044" y="161867"/>
            <a:ext cx="15465912" cy="1513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19"/>
              </a:lnSpc>
            </a:pPr>
            <a:r>
              <a:rPr lang="en-US" sz="5199">
                <a:solidFill>
                  <a:srgbClr val="000000"/>
                </a:solidFill>
                <a:latin typeface="Helios Extended Bold"/>
              </a:rPr>
              <a:t>Демонстрация продукта. Создания задания и оценивание работы</a:t>
            </a:r>
          </a:p>
        </p:txBody>
      </p:sp>
      <p:sp>
        <p:nvSpPr>
          <p:cNvPr id="23" name="Номер слайда 22">
            <a:extLst>
              <a:ext uri="{FF2B5EF4-FFF2-40B4-BE49-F238E27FC236}">
                <a16:creationId xmlns:a16="http://schemas.microsoft.com/office/drawing/2014/main" id="{CADBEF41-A494-1D78-CE05-0DA97C768F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620056">
            <a:off x="-6696613" y="6332514"/>
            <a:ext cx="7908971" cy="7908971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3980B4">
                    <a:alpha val="100000"/>
                  </a:srgbClr>
                </a:gs>
                <a:gs pos="100000">
                  <a:srgbClr val="DF361E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5620056">
            <a:off x="16967347" y="313233"/>
            <a:ext cx="7908971" cy="7908971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3980B4">
                    <a:alpha val="100000"/>
                  </a:srgbClr>
                </a:gs>
                <a:gs pos="100000">
                  <a:srgbClr val="DF361E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7" name="TextBox 7"/>
            <p:cNvSpPr txBox="1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-3582628">
            <a:off x="17131860" y="8436624"/>
            <a:ext cx="4556571" cy="4556571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gradFill>
                <a:gsLst>
                  <a:gs pos="0">
                    <a:srgbClr val="3980B4">
                      <a:alpha val="100000"/>
                    </a:srgbClr>
                  </a:gs>
                  <a:gs pos="100000">
                    <a:srgbClr val="DF361E">
                      <a:alpha val="100000"/>
                    </a:srgbClr>
                  </a:gs>
                </a:gsLst>
                <a:lin ang="2700000"/>
              </a:gra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 rot="-77505">
            <a:off x="17699164" y="8747500"/>
            <a:ext cx="555768" cy="555768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3980B4">
                    <a:alpha val="100000"/>
                  </a:srgbClr>
                </a:gs>
                <a:gs pos="100000">
                  <a:srgbClr val="DF361E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3" name="TextBox 13"/>
            <p:cNvSpPr txBox="1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 rot="-77505">
            <a:off x="-960561" y="1713851"/>
            <a:ext cx="1684710" cy="1684710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3980B4">
                    <a:alpha val="100000"/>
                  </a:srgbClr>
                </a:gs>
                <a:gs pos="100000">
                  <a:srgbClr val="DF361E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6" name="TextBox 16"/>
            <p:cNvSpPr txBox="1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pic>
        <p:nvPicPr>
          <p:cNvPr id="17" name="Picture 17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/>
          <a:stretch>
            <a:fillRect/>
          </a:stretch>
        </p:blipFill>
        <p:spPr>
          <a:xfrm>
            <a:off x="7292340" y="2057400"/>
            <a:ext cx="3703320" cy="82296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0" y="68371"/>
            <a:ext cx="18288000" cy="1513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19"/>
              </a:lnSpc>
            </a:pPr>
            <a:r>
              <a:rPr lang="en-US" sz="5199">
                <a:solidFill>
                  <a:srgbClr val="000000"/>
                </a:solidFill>
                <a:latin typeface="Helios Extended Bold"/>
              </a:rPr>
              <a:t>Демонстрация продукта. Уведомление и выкладывания ответа на задание</a:t>
            </a:r>
          </a:p>
        </p:txBody>
      </p:sp>
      <p:sp>
        <p:nvSpPr>
          <p:cNvPr id="23" name="Номер слайда 22">
            <a:extLst>
              <a:ext uri="{FF2B5EF4-FFF2-40B4-BE49-F238E27FC236}">
                <a16:creationId xmlns:a16="http://schemas.microsoft.com/office/drawing/2014/main" id="{7F343714-17BF-A803-C389-C21BF2AA40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620056">
            <a:off x="15807889" y="-1426486"/>
            <a:ext cx="12504562" cy="12504562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3980B4">
                    <a:alpha val="100000"/>
                  </a:srgbClr>
                </a:gs>
                <a:gs pos="100000">
                  <a:srgbClr val="DF361E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10800000">
            <a:off x="-1514913" y="8183563"/>
            <a:ext cx="3615042" cy="3615042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3980B4">
                    <a:alpha val="100000"/>
                  </a:srgbClr>
                </a:gs>
                <a:gs pos="100000">
                  <a:srgbClr val="DF361E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7" name="TextBox 7"/>
            <p:cNvSpPr txBox="1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-3582628">
            <a:off x="-2583902" y="-2489161"/>
            <a:ext cx="4556571" cy="4556571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gradFill>
                <a:gsLst>
                  <a:gs pos="0">
                    <a:srgbClr val="3980B4">
                      <a:alpha val="100000"/>
                    </a:srgbClr>
                  </a:gs>
                  <a:gs pos="100000">
                    <a:srgbClr val="DF361E">
                      <a:alpha val="100000"/>
                    </a:srgbClr>
                  </a:gs>
                </a:gsLst>
                <a:lin ang="2700000"/>
              </a:gra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11042832" y="2390775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3061402" y="2390775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5581349" y="398548"/>
            <a:ext cx="6157128" cy="876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57"/>
              </a:lnSpc>
              <a:spcBef>
                <a:spcPct val="0"/>
              </a:spcBef>
            </a:pPr>
            <a:r>
              <a:rPr lang="en-US" sz="6143">
                <a:solidFill>
                  <a:srgbClr val="000000"/>
                </a:solidFill>
                <a:latin typeface="Canva Sans Bold"/>
              </a:rPr>
              <a:t>Бизнес модель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165498" y="7156451"/>
            <a:ext cx="7906608" cy="21018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99"/>
              </a:lnSpc>
              <a:spcBef>
                <a:spcPct val="0"/>
              </a:spcBef>
            </a:pPr>
            <a:r>
              <a:rPr lang="en-US" sz="4999">
                <a:solidFill>
                  <a:srgbClr val="000000"/>
                </a:solidFill>
                <a:latin typeface="Canva Sans Bold"/>
              </a:rPr>
              <a:t>Платная интеграция системы в учебные заведения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880627" y="7156451"/>
            <a:ext cx="7566309" cy="21018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99"/>
              </a:lnSpc>
              <a:spcBef>
                <a:spcPct val="0"/>
              </a:spcBef>
            </a:pPr>
            <a:r>
              <a:rPr lang="en-US" sz="4999">
                <a:solidFill>
                  <a:srgbClr val="000000"/>
                </a:solidFill>
                <a:latin typeface="Canva Sans Bold"/>
              </a:rPr>
              <a:t>Платная помощь в развертывании серверной части</a:t>
            </a:r>
          </a:p>
        </p:txBody>
      </p:sp>
      <p:sp>
        <p:nvSpPr>
          <p:cNvPr id="20" name="Номер слайда 19">
            <a:extLst>
              <a:ext uri="{FF2B5EF4-FFF2-40B4-BE49-F238E27FC236}">
                <a16:creationId xmlns:a16="http://schemas.microsoft.com/office/drawing/2014/main" id="{39BA76A2-DDA3-A9F5-27C3-B76686E8BC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620056">
            <a:off x="-4829379" y="6216459"/>
            <a:ext cx="6517430" cy="6517430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3980B4">
                    <a:alpha val="100000"/>
                  </a:srgbClr>
                </a:gs>
                <a:gs pos="100000">
                  <a:srgbClr val="DF361E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5620056">
            <a:off x="14909331" y="-5214136"/>
            <a:ext cx="6628186" cy="6628186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3980B4">
                    <a:alpha val="100000"/>
                  </a:srgbClr>
                </a:gs>
                <a:gs pos="100000">
                  <a:srgbClr val="DF361E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7" name="TextBox 7"/>
            <p:cNvSpPr txBox="1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-3582628">
            <a:off x="16987128" y="8411518"/>
            <a:ext cx="4072574" cy="4072574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gradFill>
                <a:gsLst>
                  <a:gs pos="0">
                    <a:srgbClr val="3980B4">
                      <a:alpha val="100000"/>
                    </a:srgbClr>
                  </a:gs>
                  <a:gs pos="100000">
                    <a:srgbClr val="DF361E">
                      <a:alpha val="100000"/>
                    </a:srgbClr>
                  </a:gs>
                </a:gsLst>
                <a:lin ang="2700000"/>
              </a:gra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 rot="-77505">
            <a:off x="17494174" y="8689372"/>
            <a:ext cx="496735" cy="496735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3980B4">
                    <a:alpha val="100000"/>
                  </a:srgbClr>
                </a:gs>
                <a:gs pos="100000">
                  <a:srgbClr val="DF361E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3" name="TextBox 13"/>
            <p:cNvSpPr txBox="1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 rot="-77505">
            <a:off x="186345" y="-26787"/>
            <a:ext cx="1684710" cy="1684710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3980B4">
                    <a:alpha val="100000"/>
                  </a:srgbClr>
                </a:gs>
                <a:gs pos="100000">
                  <a:srgbClr val="DF361E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6" name="TextBox 16"/>
            <p:cNvSpPr txBox="1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3257385" y="557829"/>
            <a:ext cx="12006923" cy="1513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19"/>
              </a:lnSpc>
            </a:pPr>
            <a:r>
              <a:rPr lang="en-US" sz="5199">
                <a:solidFill>
                  <a:srgbClr val="000000"/>
                </a:solidFill>
                <a:latin typeface="Helios Extended Bold"/>
              </a:rPr>
              <a:t>Аналитика.</a:t>
            </a:r>
          </a:p>
          <a:p>
            <a:pPr algn="ctr">
              <a:lnSpc>
                <a:spcPts val="5719"/>
              </a:lnSpc>
            </a:pPr>
            <a:r>
              <a:rPr lang="en-US" sz="5199">
                <a:solidFill>
                  <a:srgbClr val="000000"/>
                </a:solidFill>
                <a:latin typeface="Helios Extended Bold"/>
              </a:rPr>
              <a:t>Первый запуск приложения</a:t>
            </a:r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79453" y="839035"/>
            <a:ext cx="17845776" cy="10351289"/>
          </a:xfrm>
          <a:prstGeom prst="rect">
            <a:avLst/>
          </a:prstGeom>
        </p:spPr>
      </p:pic>
      <p:sp>
        <p:nvSpPr>
          <p:cNvPr id="23" name="Номер слайда 22">
            <a:extLst>
              <a:ext uri="{FF2B5EF4-FFF2-40B4-BE49-F238E27FC236}">
                <a16:creationId xmlns:a16="http://schemas.microsoft.com/office/drawing/2014/main" id="{88C2280D-1362-6120-333E-885AF8E797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</a:t>
            </a:fld>
            <a:endParaRPr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620056">
            <a:off x="-4829379" y="6216459"/>
            <a:ext cx="6517430" cy="6517430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3980B4">
                    <a:alpha val="100000"/>
                  </a:srgbClr>
                </a:gs>
                <a:gs pos="100000">
                  <a:srgbClr val="DF361E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5620056">
            <a:off x="14909331" y="-5214136"/>
            <a:ext cx="6628186" cy="6628186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3980B4">
                    <a:alpha val="100000"/>
                  </a:srgbClr>
                </a:gs>
                <a:gs pos="100000">
                  <a:srgbClr val="DF361E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7" name="TextBox 7"/>
            <p:cNvSpPr txBox="1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-3582628">
            <a:off x="16987128" y="8411518"/>
            <a:ext cx="4072574" cy="4072574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gradFill>
                <a:gsLst>
                  <a:gs pos="0">
                    <a:srgbClr val="3980B4">
                      <a:alpha val="100000"/>
                    </a:srgbClr>
                  </a:gs>
                  <a:gs pos="100000">
                    <a:srgbClr val="DF361E">
                      <a:alpha val="100000"/>
                    </a:srgbClr>
                  </a:gs>
                </a:gsLst>
                <a:lin ang="2700000"/>
              </a:gra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 rot="-77505">
            <a:off x="17494174" y="8689372"/>
            <a:ext cx="496735" cy="496735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3980B4">
                    <a:alpha val="100000"/>
                  </a:srgbClr>
                </a:gs>
                <a:gs pos="100000">
                  <a:srgbClr val="DF361E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3" name="TextBox 13"/>
            <p:cNvSpPr txBox="1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 rot="-77505">
            <a:off x="186345" y="-26787"/>
            <a:ext cx="1684710" cy="1684710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3980B4">
                    <a:alpha val="100000"/>
                  </a:srgbClr>
                </a:gs>
                <a:gs pos="100000">
                  <a:srgbClr val="DF361E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6" name="TextBox 16"/>
            <p:cNvSpPr txBox="1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3257385" y="557829"/>
            <a:ext cx="11446737" cy="1513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19"/>
              </a:lnSpc>
            </a:pPr>
            <a:r>
              <a:rPr lang="en-US" sz="5199">
                <a:solidFill>
                  <a:srgbClr val="000000"/>
                </a:solidFill>
                <a:latin typeface="Helios Extended Bold"/>
              </a:rPr>
              <a:t>Аналитика.</a:t>
            </a:r>
          </a:p>
          <a:p>
            <a:pPr algn="ctr">
              <a:lnSpc>
                <a:spcPts val="5719"/>
              </a:lnSpc>
            </a:pPr>
            <a:r>
              <a:rPr lang="en-US" sz="5199">
                <a:solidFill>
                  <a:srgbClr val="000000"/>
                </a:solidFill>
                <a:latin typeface="Helios Extended Bold"/>
              </a:rPr>
              <a:t>Регистрация</a:t>
            </a:r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80343" y="772715"/>
            <a:ext cx="18641612" cy="10483928"/>
          </a:xfrm>
          <a:prstGeom prst="rect">
            <a:avLst/>
          </a:prstGeom>
        </p:spPr>
      </p:pic>
      <p:sp>
        <p:nvSpPr>
          <p:cNvPr id="23" name="Номер слайда 22">
            <a:extLst>
              <a:ext uri="{FF2B5EF4-FFF2-40B4-BE49-F238E27FC236}">
                <a16:creationId xmlns:a16="http://schemas.microsoft.com/office/drawing/2014/main" id="{E98AD97D-8869-BB05-7415-67B7B5F44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620056">
            <a:off x="-4829379" y="6216459"/>
            <a:ext cx="6517430" cy="6517430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3980B4">
                    <a:alpha val="100000"/>
                  </a:srgbClr>
                </a:gs>
                <a:gs pos="100000">
                  <a:srgbClr val="DF361E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5620056">
            <a:off x="14909331" y="-5214136"/>
            <a:ext cx="6628186" cy="6628186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3980B4">
                    <a:alpha val="100000"/>
                  </a:srgbClr>
                </a:gs>
                <a:gs pos="100000">
                  <a:srgbClr val="DF361E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7" name="TextBox 7"/>
            <p:cNvSpPr txBox="1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-3582628">
            <a:off x="16987128" y="8411518"/>
            <a:ext cx="4072574" cy="4072574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gradFill>
                <a:gsLst>
                  <a:gs pos="0">
                    <a:srgbClr val="3980B4">
                      <a:alpha val="100000"/>
                    </a:srgbClr>
                  </a:gs>
                  <a:gs pos="100000">
                    <a:srgbClr val="DF361E">
                      <a:alpha val="100000"/>
                    </a:srgbClr>
                  </a:gs>
                </a:gsLst>
                <a:lin ang="2700000"/>
              </a:gra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 rot="-77505">
            <a:off x="17494174" y="8689372"/>
            <a:ext cx="496735" cy="496735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3980B4">
                    <a:alpha val="100000"/>
                  </a:srgbClr>
                </a:gs>
                <a:gs pos="100000">
                  <a:srgbClr val="DF361E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3" name="TextBox 13"/>
            <p:cNvSpPr txBox="1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 rot="-77505">
            <a:off x="186345" y="-26787"/>
            <a:ext cx="1684710" cy="1684710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3980B4">
                    <a:alpha val="100000"/>
                  </a:srgbClr>
                </a:gs>
                <a:gs pos="100000">
                  <a:srgbClr val="DF361E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6" name="TextBox 16"/>
            <p:cNvSpPr txBox="1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3257385" y="557829"/>
            <a:ext cx="11446737" cy="1513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19"/>
              </a:lnSpc>
            </a:pPr>
            <a:r>
              <a:rPr lang="en-US" sz="5199">
                <a:solidFill>
                  <a:srgbClr val="000000"/>
                </a:solidFill>
                <a:latin typeface="Helios Extended Bold"/>
              </a:rPr>
              <a:t>Аналитика.</a:t>
            </a:r>
          </a:p>
          <a:p>
            <a:pPr algn="ctr">
              <a:lnSpc>
                <a:spcPts val="5719"/>
              </a:lnSpc>
            </a:pPr>
            <a:r>
              <a:rPr lang="en-US" sz="5199">
                <a:solidFill>
                  <a:srgbClr val="000000"/>
                </a:solidFill>
                <a:latin typeface="Helios Extended Bold"/>
              </a:rPr>
              <a:t>Создание задания</a:t>
            </a:r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891" y="1034549"/>
            <a:ext cx="15551286" cy="9960261"/>
          </a:xfrm>
          <a:prstGeom prst="rect">
            <a:avLst/>
          </a:prstGeom>
        </p:spPr>
      </p:pic>
      <p:sp>
        <p:nvSpPr>
          <p:cNvPr id="23" name="Номер слайда 22">
            <a:extLst>
              <a:ext uri="{FF2B5EF4-FFF2-40B4-BE49-F238E27FC236}">
                <a16:creationId xmlns:a16="http://schemas.microsoft.com/office/drawing/2014/main" id="{0FBDC818-AF98-047D-E966-822F17CB4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620056">
            <a:off x="-4829379" y="6216459"/>
            <a:ext cx="6517430" cy="6517430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3980B4">
                    <a:alpha val="100000"/>
                  </a:srgbClr>
                </a:gs>
                <a:gs pos="100000">
                  <a:srgbClr val="DF361E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5620056">
            <a:off x="14909331" y="-5214136"/>
            <a:ext cx="6628186" cy="6628186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3980B4">
                    <a:alpha val="100000"/>
                  </a:srgbClr>
                </a:gs>
                <a:gs pos="100000">
                  <a:srgbClr val="DF361E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7" name="TextBox 7"/>
            <p:cNvSpPr txBox="1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-3582628">
            <a:off x="16987128" y="8411518"/>
            <a:ext cx="4072574" cy="4072574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gradFill>
                <a:gsLst>
                  <a:gs pos="0">
                    <a:srgbClr val="3980B4">
                      <a:alpha val="100000"/>
                    </a:srgbClr>
                  </a:gs>
                  <a:gs pos="100000">
                    <a:srgbClr val="DF361E">
                      <a:alpha val="100000"/>
                    </a:srgbClr>
                  </a:gs>
                </a:gsLst>
                <a:lin ang="2700000"/>
              </a:gra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 rot="-77505">
            <a:off x="17494174" y="8689372"/>
            <a:ext cx="496735" cy="496735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3980B4">
                    <a:alpha val="100000"/>
                  </a:srgbClr>
                </a:gs>
                <a:gs pos="100000">
                  <a:srgbClr val="DF361E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3" name="TextBox 13"/>
            <p:cNvSpPr txBox="1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 rot="-77505">
            <a:off x="186345" y="-26787"/>
            <a:ext cx="1684710" cy="1684710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3980B4">
                    <a:alpha val="100000"/>
                  </a:srgbClr>
                </a:gs>
                <a:gs pos="100000">
                  <a:srgbClr val="DF361E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6" name="TextBox 16"/>
            <p:cNvSpPr txBox="1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2580353" y="557829"/>
            <a:ext cx="13127294" cy="1513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19"/>
              </a:lnSpc>
            </a:pPr>
            <a:r>
              <a:rPr lang="en-US" sz="5199">
                <a:solidFill>
                  <a:srgbClr val="000000"/>
                </a:solidFill>
                <a:latin typeface="Helios Extended Bold"/>
              </a:rPr>
              <a:t>Аналитика.</a:t>
            </a:r>
          </a:p>
          <a:p>
            <a:pPr algn="ctr">
              <a:lnSpc>
                <a:spcPts val="5719"/>
              </a:lnSpc>
            </a:pPr>
            <a:r>
              <a:rPr lang="en-US" sz="5199">
                <a:solidFill>
                  <a:srgbClr val="000000"/>
                </a:solidFill>
                <a:latin typeface="Helios Extended Bold"/>
              </a:rPr>
              <a:t>Добавления ответа на задания</a:t>
            </a:r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63616" y="838173"/>
            <a:ext cx="17907790" cy="10353012"/>
          </a:xfrm>
          <a:prstGeom prst="rect">
            <a:avLst/>
          </a:prstGeom>
        </p:spPr>
      </p:pic>
      <p:sp>
        <p:nvSpPr>
          <p:cNvPr id="23" name="Номер слайда 22">
            <a:extLst>
              <a:ext uri="{FF2B5EF4-FFF2-40B4-BE49-F238E27FC236}">
                <a16:creationId xmlns:a16="http://schemas.microsoft.com/office/drawing/2014/main" id="{D26B5678-E3ED-A9CE-10B0-2CABA76E12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620056">
            <a:off x="-4829379" y="6216459"/>
            <a:ext cx="6517430" cy="6517430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3980B4">
                    <a:alpha val="100000"/>
                  </a:srgbClr>
                </a:gs>
                <a:gs pos="100000">
                  <a:srgbClr val="DF361E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5620056">
            <a:off x="14909331" y="-5214136"/>
            <a:ext cx="6628186" cy="6628186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3980B4">
                    <a:alpha val="100000"/>
                  </a:srgbClr>
                </a:gs>
                <a:gs pos="100000">
                  <a:srgbClr val="DF361E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7" name="TextBox 7"/>
            <p:cNvSpPr txBox="1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-3582628">
            <a:off x="16987128" y="8411518"/>
            <a:ext cx="4072574" cy="4072574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gradFill>
                <a:gsLst>
                  <a:gs pos="0">
                    <a:srgbClr val="3980B4">
                      <a:alpha val="100000"/>
                    </a:srgbClr>
                  </a:gs>
                  <a:gs pos="100000">
                    <a:srgbClr val="DF361E">
                      <a:alpha val="100000"/>
                    </a:srgbClr>
                  </a:gs>
                </a:gsLst>
                <a:lin ang="2700000"/>
              </a:gra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 rot="-77505">
            <a:off x="17494174" y="8689372"/>
            <a:ext cx="496735" cy="496735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3980B4">
                    <a:alpha val="100000"/>
                  </a:srgbClr>
                </a:gs>
                <a:gs pos="100000">
                  <a:srgbClr val="DF361E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3" name="TextBox 13"/>
            <p:cNvSpPr txBox="1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 rot="-77505">
            <a:off x="186345" y="-26787"/>
            <a:ext cx="1684710" cy="1684710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3980B4">
                    <a:alpha val="100000"/>
                  </a:srgbClr>
                </a:gs>
                <a:gs pos="100000">
                  <a:srgbClr val="DF361E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6" name="TextBox 16"/>
            <p:cNvSpPr txBox="1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2580353" y="557829"/>
            <a:ext cx="13127294" cy="1513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19"/>
              </a:lnSpc>
            </a:pPr>
            <a:r>
              <a:rPr lang="en-US" sz="5199">
                <a:solidFill>
                  <a:srgbClr val="000000"/>
                </a:solidFill>
                <a:latin typeface="Helios Extended Bold"/>
              </a:rPr>
              <a:t>Аналитика.</a:t>
            </a:r>
          </a:p>
          <a:p>
            <a:pPr algn="ctr">
              <a:lnSpc>
                <a:spcPts val="5719"/>
              </a:lnSpc>
            </a:pPr>
            <a:r>
              <a:rPr lang="en-US" sz="5199">
                <a:solidFill>
                  <a:srgbClr val="000000"/>
                </a:solidFill>
                <a:latin typeface="Helios Extended Bold"/>
              </a:rPr>
              <a:t>Оценивание задания</a:t>
            </a:r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63616" y="736321"/>
            <a:ext cx="17907790" cy="10353012"/>
          </a:xfrm>
          <a:prstGeom prst="rect">
            <a:avLst/>
          </a:prstGeom>
        </p:spPr>
      </p:pic>
      <p:sp>
        <p:nvSpPr>
          <p:cNvPr id="23" name="Номер слайда 22">
            <a:extLst>
              <a:ext uri="{FF2B5EF4-FFF2-40B4-BE49-F238E27FC236}">
                <a16:creationId xmlns:a16="http://schemas.microsoft.com/office/drawing/2014/main" id="{85C685D2-3079-9C6E-3342-A82EBCA0A4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18</a:t>
            </a:fld>
            <a:endParaRPr 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620056">
            <a:off x="-4829379" y="6216459"/>
            <a:ext cx="6517430" cy="6517430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3980B4">
                    <a:alpha val="100000"/>
                  </a:srgbClr>
                </a:gs>
                <a:gs pos="100000">
                  <a:srgbClr val="DF361E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5620056">
            <a:off x="14909331" y="-5214136"/>
            <a:ext cx="6628186" cy="6628186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3980B4">
                    <a:alpha val="100000"/>
                  </a:srgbClr>
                </a:gs>
                <a:gs pos="100000">
                  <a:srgbClr val="DF361E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7" name="TextBox 7"/>
            <p:cNvSpPr txBox="1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-3582628">
            <a:off x="16987128" y="8411518"/>
            <a:ext cx="4072574" cy="4072574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gradFill>
                <a:gsLst>
                  <a:gs pos="0">
                    <a:srgbClr val="3980B4">
                      <a:alpha val="100000"/>
                    </a:srgbClr>
                  </a:gs>
                  <a:gs pos="100000">
                    <a:srgbClr val="DF361E">
                      <a:alpha val="100000"/>
                    </a:srgbClr>
                  </a:gs>
                </a:gsLst>
                <a:lin ang="2700000"/>
              </a:gra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 rot="-77505">
            <a:off x="17494174" y="8689372"/>
            <a:ext cx="496735" cy="496735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3980B4">
                    <a:alpha val="100000"/>
                  </a:srgbClr>
                </a:gs>
                <a:gs pos="100000">
                  <a:srgbClr val="DF361E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3" name="TextBox 13"/>
            <p:cNvSpPr txBox="1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 rot="-77505">
            <a:off x="186345" y="-26787"/>
            <a:ext cx="1684710" cy="1684710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3980B4">
                    <a:alpha val="100000"/>
                  </a:srgbClr>
                </a:gs>
                <a:gs pos="100000">
                  <a:srgbClr val="DF361E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6" name="TextBox 16"/>
            <p:cNvSpPr txBox="1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2580353" y="557829"/>
            <a:ext cx="13127294" cy="1513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19"/>
              </a:lnSpc>
            </a:pPr>
            <a:r>
              <a:rPr lang="en-US" sz="5199">
                <a:solidFill>
                  <a:srgbClr val="000000"/>
                </a:solidFill>
                <a:latin typeface="Helios Extended Bold"/>
              </a:rPr>
              <a:t>Аналитика.</a:t>
            </a:r>
          </a:p>
          <a:p>
            <a:pPr algn="ctr">
              <a:lnSpc>
                <a:spcPts val="5719"/>
              </a:lnSpc>
            </a:pPr>
            <a:r>
              <a:rPr lang="en-US" sz="5199">
                <a:solidFill>
                  <a:srgbClr val="000000"/>
                </a:solidFill>
                <a:latin typeface="Helios Extended Bold"/>
              </a:rPr>
              <a:t>Создание проекта</a:t>
            </a:r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8100" y="937864"/>
            <a:ext cx="15385918" cy="9941313"/>
          </a:xfrm>
          <a:prstGeom prst="rect">
            <a:avLst/>
          </a:prstGeom>
        </p:spPr>
      </p:pic>
      <p:sp>
        <p:nvSpPr>
          <p:cNvPr id="23" name="Номер слайда 22">
            <a:extLst>
              <a:ext uri="{FF2B5EF4-FFF2-40B4-BE49-F238E27FC236}">
                <a16:creationId xmlns:a16="http://schemas.microsoft.com/office/drawing/2014/main" id="{D51B9638-FF79-79DE-3FBF-40C80D2F5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767090" y="-5454102"/>
            <a:ext cx="8640962" cy="8640962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3980B4">
                    <a:alpha val="100000"/>
                  </a:srgbClr>
                </a:gs>
                <a:gs pos="100000">
                  <a:srgbClr val="DF361E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6236203" y="8778707"/>
            <a:ext cx="1401131" cy="1401131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3980B4">
                    <a:alpha val="100000"/>
                  </a:srgbClr>
                </a:gs>
                <a:gs pos="100000">
                  <a:srgbClr val="DF361E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7" name="TextBox 7"/>
            <p:cNvSpPr txBox="1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699616" y="3630852"/>
            <a:ext cx="13814566" cy="31130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9293"/>
              </a:lnSpc>
            </a:pPr>
            <a:r>
              <a:rPr lang="en-US" sz="3717">
                <a:solidFill>
                  <a:srgbClr val="000000"/>
                </a:solidFill>
                <a:latin typeface="Canva Sans"/>
              </a:rPr>
              <a:t>•Неумелое распределение своего времени;</a:t>
            </a:r>
          </a:p>
          <a:p>
            <a:pPr algn="just">
              <a:lnSpc>
                <a:spcPts val="9293"/>
              </a:lnSpc>
            </a:pPr>
            <a:r>
              <a:rPr lang="en-US" sz="3717">
                <a:solidFill>
                  <a:srgbClr val="000000"/>
                </a:solidFill>
                <a:latin typeface="Canva Sans"/>
              </a:rPr>
              <a:t>•Откладывание заданий на последний момент.</a:t>
            </a:r>
          </a:p>
          <a:p>
            <a:pPr algn="just">
              <a:lnSpc>
                <a:spcPts val="5204"/>
              </a:lnSpc>
            </a:pPr>
            <a:endParaRPr lang="en-US" sz="3717">
              <a:solidFill>
                <a:srgbClr val="000000"/>
              </a:solidFill>
              <a:latin typeface="Canva Sans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6545869" y="1038225"/>
            <a:ext cx="5196261" cy="685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50"/>
              </a:lnSpc>
            </a:pPr>
            <a:r>
              <a:rPr lang="en-US" sz="4500">
                <a:solidFill>
                  <a:srgbClr val="000000"/>
                </a:solidFill>
                <a:latin typeface="Helios Extended Bold"/>
              </a:rPr>
              <a:t>Проблематика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-2090058" y="8582229"/>
            <a:ext cx="4556571" cy="4556571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gradFill>
                <a:gsLst>
                  <a:gs pos="0">
                    <a:srgbClr val="3980B4">
                      <a:alpha val="100000"/>
                    </a:srgbClr>
                  </a:gs>
                  <a:gs pos="100000">
                    <a:srgbClr val="DF361E">
                      <a:alpha val="100000"/>
                    </a:srgbClr>
                  </a:gs>
                </a:gsLst>
                <a:lin ang="2700000"/>
              </a:gradFill>
              <a:prstDash val="solid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251473" y="8778707"/>
            <a:ext cx="563753" cy="563753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3980B4">
                    <a:alpha val="100000"/>
                  </a:srgbClr>
                </a:gs>
                <a:gs pos="100000">
                  <a:srgbClr val="DF361E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5" name="TextBox 15"/>
            <p:cNvSpPr txBox="1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20" name="Номер слайда 19">
            <a:extLst>
              <a:ext uri="{FF2B5EF4-FFF2-40B4-BE49-F238E27FC236}">
                <a16:creationId xmlns:a16="http://schemas.microsoft.com/office/drawing/2014/main" id="{A843B230-DF73-F04A-E617-85BE8ED13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620056">
            <a:off x="-4829379" y="6216459"/>
            <a:ext cx="6517430" cy="6517430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3980B4">
                    <a:alpha val="100000"/>
                  </a:srgbClr>
                </a:gs>
                <a:gs pos="100000">
                  <a:srgbClr val="DF361E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5620056">
            <a:off x="14909331" y="-5214136"/>
            <a:ext cx="6628186" cy="6628186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3980B4">
                    <a:alpha val="100000"/>
                  </a:srgbClr>
                </a:gs>
                <a:gs pos="100000">
                  <a:srgbClr val="DF361E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7" name="TextBox 7"/>
            <p:cNvSpPr txBox="1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-3582628">
            <a:off x="16987128" y="8411518"/>
            <a:ext cx="4072574" cy="4072574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gradFill>
                <a:gsLst>
                  <a:gs pos="0">
                    <a:srgbClr val="3980B4">
                      <a:alpha val="100000"/>
                    </a:srgbClr>
                  </a:gs>
                  <a:gs pos="100000">
                    <a:srgbClr val="DF361E">
                      <a:alpha val="100000"/>
                    </a:srgbClr>
                  </a:gs>
                </a:gsLst>
                <a:lin ang="2700000"/>
              </a:gra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 rot="-77505">
            <a:off x="17494174" y="8689372"/>
            <a:ext cx="496735" cy="496735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3980B4">
                    <a:alpha val="100000"/>
                  </a:srgbClr>
                </a:gs>
                <a:gs pos="100000">
                  <a:srgbClr val="DF361E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3" name="TextBox 13"/>
            <p:cNvSpPr txBox="1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 rot="-77505">
            <a:off x="186345" y="-26787"/>
            <a:ext cx="1684710" cy="1684710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3980B4">
                    <a:alpha val="100000"/>
                  </a:srgbClr>
                </a:gs>
                <a:gs pos="100000">
                  <a:srgbClr val="DF361E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6" name="TextBox 16"/>
            <p:cNvSpPr txBox="1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2580353" y="557829"/>
            <a:ext cx="13127294" cy="1513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19"/>
              </a:lnSpc>
            </a:pPr>
            <a:r>
              <a:rPr lang="en-US" sz="5199">
                <a:solidFill>
                  <a:srgbClr val="000000"/>
                </a:solidFill>
                <a:latin typeface="Helios Extended Bold"/>
              </a:rPr>
              <a:t>Аналитика.</a:t>
            </a:r>
          </a:p>
          <a:p>
            <a:pPr algn="ctr">
              <a:lnSpc>
                <a:spcPts val="5719"/>
              </a:lnSpc>
            </a:pPr>
            <a:r>
              <a:rPr lang="en-US" sz="5199">
                <a:solidFill>
                  <a:srgbClr val="000000"/>
                </a:solidFill>
                <a:latin typeface="Helios Extended Bold"/>
              </a:rPr>
              <a:t>Добавления ответа на проекта</a:t>
            </a:r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5708" y="756131"/>
            <a:ext cx="17670072" cy="10313392"/>
          </a:xfrm>
          <a:prstGeom prst="rect">
            <a:avLst/>
          </a:prstGeom>
        </p:spPr>
      </p:pic>
      <p:sp>
        <p:nvSpPr>
          <p:cNvPr id="23" name="Номер слайда 22">
            <a:extLst>
              <a:ext uri="{FF2B5EF4-FFF2-40B4-BE49-F238E27FC236}">
                <a16:creationId xmlns:a16="http://schemas.microsoft.com/office/drawing/2014/main" id="{76BAEF80-5F08-8AE8-2BDA-ACA0D5F48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20</a:t>
            </a:fld>
            <a:endParaRPr 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620056">
            <a:off x="-4829379" y="6216459"/>
            <a:ext cx="6517430" cy="6517430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3980B4">
                    <a:alpha val="100000"/>
                  </a:srgbClr>
                </a:gs>
                <a:gs pos="100000">
                  <a:srgbClr val="DF361E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5620056">
            <a:off x="14909331" y="-5214136"/>
            <a:ext cx="6628186" cy="6628186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3980B4">
                    <a:alpha val="100000"/>
                  </a:srgbClr>
                </a:gs>
                <a:gs pos="100000">
                  <a:srgbClr val="DF361E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7" name="TextBox 7"/>
            <p:cNvSpPr txBox="1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-3582628">
            <a:off x="16987128" y="8411518"/>
            <a:ext cx="4072574" cy="4072574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gradFill>
                <a:gsLst>
                  <a:gs pos="0">
                    <a:srgbClr val="3980B4">
                      <a:alpha val="100000"/>
                    </a:srgbClr>
                  </a:gs>
                  <a:gs pos="100000">
                    <a:srgbClr val="DF361E">
                      <a:alpha val="100000"/>
                    </a:srgbClr>
                  </a:gs>
                </a:gsLst>
                <a:lin ang="2700000"/>
              </a:gra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 rot="-77505">
            <a:off x="17494174" y="8689372"/>
            <a:ext cx="496735" cy="496735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3980B4">
                    <a:alpha val="100000"/>
                  </a:srgbClr>
                </a:gs>
                <a:gs pos="100000">
                  <a:srgbClr val="DF361E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3" name="TextBox 13"/>
            <p:cNvSpPr txBox="1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 rot="-77505">
            <a:off x="186345" y="-26787"/>
            <a:ext cx="1684710" cy="1684710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3980B4">
                    <a:alpha val="100000"/>
                  </a:srgbClr>
                </a:gs>
                <a:gs pos="100000">
                  <a:srgbClr val="DF361E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6" name="TextBox 16"/>
            <p:cNvSpPr txBox="1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2580353" y="557829"/>
            <a:ext cx="13127294" cy="1513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19"/>
              </a:lnSpc>
            </a:pPr>
            <a:r>
              <a:rPr lang="en-US" sz="5199">
                <a:solidFill>
                  <a:srgbClr val="000000"/>
                </a:solidFill>
                <a:latin typeface="Helios Extended Bold"/>
              </a:rPr>
              <a:t>Аналитика.</a:t>
            </a:r>
          </a:p>
          <a:p>
            <a:pPr algn="ctr">
              <a:lnSpc>
                <a:spcPts val="5719"/>
              </a:lnSpc>
            </a:pPr>
            <a:r>
              <a:rPr lang="en-US" sz="5199">
                <a:solidFill>
                  <a:srgbClr val="000000"/>
                </a:solidFill>
                <a:latin typeface="Helios Extended Bold"/>
              </a:rPr>
              <a:t>Оценивание проекта</a:t>
            </a:r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7034" y="899357"/>
            <a:ext cx="15644305" cy="9984377"/>
          </a:xfrm>
          <a:prstGeom prst="rect">
            <a:avLst/>
          </a:prstGeom>
        </p:spPr>
      </p:pic>
      <p:sp>
        <p:nvSpPr>
          <p:cNvPr id="23" name="Номер слайда 22">
            <a:extLst>
              <a:ext uri="{FF2B5EF4-FFF2-40B4-BE49-F238E27FC236}">
                <a16:creationId xmlns:a16="http://schemas.microsoft.com/office/drawing/2014/main" id="{78BE4581-4F5F-3502-5750-9E9DE3337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21</a:t>
            </a:fld>
            <a:endParaRPr 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620056">
            <a:off x="-6178274" y="5753567"/>
            <a:ext cx="7908971" cy="7908971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3980B4">
                    <a:alpha val="100000"/>
                  </a:srgbClr>
                </a:gs>
                <a:gs pos="100000">
                  <a:srgbClr val="DF361E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5620056">
            <a:off x="14643150" y="-5494067"/>
            <a:ext cx="7908971" cy="7908971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3980B4">
                    <a:alpha val="100000"/>
                  </a:srgbClr>
                </a:gs>
                <a:gs pos="100000">
                  <a:srgbClr val="DF361E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7" name="TextBox 7"/>
            <p:cNvSpPr txBox="1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-3582628">
            <a:off x="16702692" y="8008715"/>
            <a:ext cx="4556571" cy="4556571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gradFill>
                <a:gsLst>
                  <a:gs pos="0">
                    <a:srgbClr val="3980B4">
                      <a:alpha val="100000"/>
                    </a:srgbClr>
                  </a:gs>
                  <a:gs pos="100000">
                    <a:srgbClr val="DF361E">
                      <a:alpha val="100000"/>
                    </a:srgbClr>
                  </a:gs>
                </a:gsLst>
                <a:lin ang="2700000"/>
              </a:gra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 rot="-77505">
            <a:off x="17269996" y="8319590"/>
            <a:ext cx="555768" cy="555768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3980B4">
                    <a:alpha val="100000"/>
                  </a:srgbClr>
                </a:gs>
                <a:gs pos="100000">
                  <a:srgbClr val="DF361E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3" name="TextBox 13"/>
            <p:cNvSpPr txBox="1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 rot="-77505">
            <a:off x="272074" y="299428"/>
            <a:ext cx="1684710" cy="1684710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3980B4">
                    <a:alpha val="100000"/>
                  </a:srgbClr>
                </a:gs>
                <a:gs pos="100000">
                  <a:srgbClr val="DF361E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6" name="TextBox 16"/>
            <p:cNvSpPr txBox="1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>
            <a:off x="2090541" y="3002348"/>
            <a:ext cx="1777378" cy="1728904"/>
          </a:xfrm>
          <a:custGeom>
            <a:avLst/>
            <a:gdLst/>
            <a:ahLst/>
            <a:cxnLst/>
            <a:rect l="l" t="t" r="r" b="b"/>
            <a:pathLst>
              <a:path w="1777378" h="1728904">
                <a:moveTo>
                  <a:pt x="0" y="0"/>
                </a:moveTo>
                <a:lnTo>
                  <a:pt x="1777378" y="0"/>
                </a:lnTo>
                <a:lnTo>
                  <a:pt x="1777378" y="1728904"/>
                </a:lnTo>
                <a:lnTo>
                  <a:pt x="0" y="17289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8211319" y="3081157"/>
            <a:ext cx="1485085" cy="1650095"/>
          </a:xfrm>
          <a:custGeom>
            <a:avLst/>
            <a:gdLst/>
            <a:ahLst/>
            <a:cxnLst/>
            <a:rect l="l" t="t" r="r" b="b"/>
            <a:pathLst>
              <a:path w="1485085" h="1650095">
                <a:moveTo>
                  <a:pt x="0" y="0"/>
                </a:moveTo>
                <a:lnTo>
                  <a:pt x="1485085" y="0"/>
                </a:lnTo>
                <a:lnTo>
                  <a:pt x="1485085" y="1650095"/>
                </a:lnTo>
                <a:lnTo>
                  <a:pt x="0" y="16500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14398288" y="3012559"/>
            <a:ext cx="1899355" cy="1899355"/>
          </a:xfrm>
          <a:custGeom>
            <a:avLst/>
            <a:gdLst/>
            <a:ahLst/>
            <a:cxnLst/>
            <a:rect l="l" t="t" r="r" b="b"/>
            <a:pathLst>
              <a:path w="1899355" h="1899355">
                <a:moveTo>
                  <a:pt x="0" y="0"/>
                </a:moveTo>
                <a:lnTo>
                  <a:pt x="1899354" y="0"/>
                </a:lnTo>
                <a:lnTo>
                  <a:pt x="1899354" y="1899354"/>
                </a:lnTo>
                <a:lnTo>
                  <a:pt x="0" y="189935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4944164" y="6582811"/>
            <a:ext cx="2227991" cy="1847039"/>
          </a:xfrm>
          <a:custGeom>
            <a:avLst/>
            <a:gdLst/>
            <a:ahLst/>
            <a:cxnLst/>
            <a:rect l="l" t="t" r="r" b="b"/>
            <a:pathLst>
              <a:path w="2227991" h="1847039">
                <a:moveTo>
                  <a:pt x="0" y="0"/>
                </a:moveTo>
                <a:lnTo>
                  <a:pt x="2227991" y="0"/>
                </a:lnTo>
                <a:lnTo>
                  <a:pt x="2227991" y="1847039"/>
                </a:lnTo>
                <a:lnTo>
                  <a:pt x="0" y="184703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12010874" y="6707614"/>
            <a:ext cx="1890679" cy="1722236"/>
          </a:xfrm>
          <a:custGeom>
            <a:avLst/>
            <a:gdLst/>
            <a:ahLst/>
            <a:cxnLst/>
            <a:rect l="l" t="t" r="r" b="b"/>
            <a:pathLst>
              <a:path w="1890679" h="1722236">
                <a:moveTo>
                  <a:pt x="0" y="0"/>
                </a:moveTo>
                <a:lnTo>
                  <a:pt x="1890679" y="0"/>
                </a:lnTo>
                <a:lnTo>
                  <a:pt x="1890679" y="1722236"/>
                </a:lnTo>
                <a:lnTo>
                  <a:pt x="0" y="172223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2" name="TextBox 22"/>
          <p:cNvSpPr txBox="1"/>
          <p:nvPr/>
        </p:nvSpPr>
        <p:spPr>
          <a:xfrm>
            <a:off x="751239" y="4835713"/>
            <a:ext cx="4455982" cy="21512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Canva Sans"/>
              </a:rPr>
              <a:t>Чат между пользователями</a:t>
            </a:r>
          </a:p>
          <a:p>
            <a:pPr algn="just">
              <a:lnSpc>
                <a:spcPts val="2958"/>
              </a:lnSpc>
            </a:pPr>
            <a:endParaRPr lang="en-US" sz="3999">
              <a:solidFill>
                <a:srgbClr val="000000"/>
              </a:solidFill>
              <a:latin typeface="Canva Sans"/>
            </a:endParaRPr>
          </a:p>
          <a:p>
            <a:pPr algn="just">
              <a:lnSpc>
                <a:spcPts val="2958"/>
              </a:lnSpc>
            </a:pPr>
            <a:endParaRPr lang="en-US" sz="3999">
              <a:solidFill>
                <a:srgbClr val="000000"/>
              </a:solidFill>
              <a:latin typeface="Canva Sans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4744707" y="792271"/>
            <a:ext cx="8798585" cy="1513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19"/>
              </a:lnSpc>
            </a:pPr>
            <a:r>
              <a:rPr lang="en-US" sz="5199">
                <a:solidFill>
                  <a:srgbClr val="000000"/>
                </a:solidFill>
                <a:latin typeface="Helios Extended Bold"/>
              </a:rPr>
              <a:t>План развития. Долгосрочные цели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6515722" y="4835713"/>
            <a:ext cx="5256555" cy="13406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60"/>
              </a:lnSpc>
            </a:pPr>
            <a:r>
              <a:rPr lang="en-US" sz="4043">
                <a:solidFill>
                  <a:srgbClr val="000000"/>
                </a:solidFill>
                <a:latin typeface="Canva Sans"/>
              </a:rPr>
              <a:t>Расписание занятий</a:t>
            </a:r>
          </a:p>
          <a:p>
            <a:pPr algn="ctr">
              <a:lnSpc>
                <a:spcPts val="5101"/>
              </a:lnSpc>
            </a:pPr>
            <a:endParaRPr lang="en-US" sz="4043">
              <a:solidFill>
                <a:srgbClr val="000000"/>
              </a:solidFill>
              <a:latin typeface="Canva Sans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13119974" y="4792067"/>
            <a:ext cx="4455982" cy="1384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Canva Sans"/>
              </a:rPr>
              <a:t>Выбор визуальной темы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2090541" y="8448900"/>
            <a:ext cx="7935237" cy="12790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01"/>
              </a:lnSpc>
            </a:pPr>
            <a:r>
              <a:rPr lang="en-US" sz="3643">
                <a:solidFill>
                  <a:srgbClr val="000000"/>
                </a:solidFill>
                <a:latin typeface="Canva Sans"/>
              </a:rPr>
              <a:t>Возможность запуска приложения в автономном режиме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9696404" y="8772750"/>
            <a:ext cx="6519620" cy="6313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01"/>
              </a:lnSpc>
            </a:pPr>
            <a:r>
              <a:rPr lang="en-US" sz="3643">
                <a:solidFill>
                  <a:srgbClr val="000000"/>
                </a:solidFill>
                <a:latin typeface="Canva Sans"/>
              </a:rPr>
              <a:t>Смена языка</a:t>
            </a:r>
          </a:p>
        </p:txBody>
      </p:sp>
      <p:sp>
        <p:nvSpPr>
          <p:cNvPr id="32" name="Номер слайда 31">
            <a:extLst>
              <a:ext uri="{FF2B5EF4-FFF2-40B4-BE49-F238E27FC236}">
                <a16:creationId xmlns:a16="http://schemas.microsoft.com/office/drawing/2014/main" id="{4AF82A30-2331-F450-E2F9-B11BF13504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22</a:t>
            </a:fld>
            <a:endParaRPr 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77505">
            <a:off x="14800572" y="-1689670"/>
            <a:ext cx="4917457" cy="4917457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3980B4">
                    <a:alpha val="100000"/>
                  </a:srgbClr>
                </a:gs>
                <a:gs pos="100000">
                  <a:srgbClr val="DF361E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77505">
            <a:off x="-1691227" y="6480328"/>
            <a:ext cx="5436752" cy="5436752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3980B4">
                    <a:alpha val="100000"/>
                  </a:srgbClr>
                </a:gs>
                <a:gs pos="100000">
                  <a:srgbClr val="DF361E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7" name="TextBox 7"/>
            <p:cNvSpPr txBox="1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811685" y="3596915"/>
            <a:ext cx="4703444" cy="3637103"/>
            <a:chOff x="0" y="0"/>
            <a:chExt cx="1128326" cy="87251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128326" cy="872518"/>
            </a:xfrm>
            <a:custGeom>
              <a:avLst/>
              <a:gdLst/>
              <a:ahLst/>
              <a:cxnLst/>
              <a:rect l="l" t="t" r="r" b="b"/>
              <a:pathLst>
                <a:path w="1128326" h="872518">
                  <a:moveTo>
                    <a:pt x="0" y="0"/>
                  </a:moveTo>
                  <a:lnTo>
                    <a:pt x="1128326" y="0"/>
                  </a:lnTo>
                  <a:lnTo>
                    <a:pt x="1128326" y="872518"/>
                  </a:lnTo>
                  <a:lnTo>
                    <a:pt x="0" y="872518"/>
                  </a:lnTo>
                  <a:close/>
                </a:path>
              </a:pathLst>
            </a:custGeom>
            <a:solidFill>
              <a:srgbClr val="E3E8FF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19050"/>
              <a:ext cx="1128326" cy="8534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 rot="-1013461">
            <a:off x="14981015" y="7347173"/>
            <a:ext cx="4556571" cy="4556571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gradFill>
                <a:gsLst>
                  <a:gs pos="0">
                    <a:srgbClr val="3980B4">
                      <a:alpha val="100000"/>
                    </a:srgbClr>
                  </a:gs>
                  <a:gs pos="100000">
                    <a:srgbClr val="DF361E">
                      <a:alpha val="100000"/>
                    </a:srgbClr>
                  </a:gs>
                </a:gsLst>
                <a:lin ang="2700000"/>
              </a:gradFill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6681194" y="3596915"/>
            <a:ext cx="4703444" cy="3637103"/>
            <a:chOff x="0" y="0"/>
            <a:chExt cx="1128326" cy="872518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128326" cy="872518"/>
            </a:xfrm>
            <a:custGeom>
              <a:avLst/>
              <a:gdLst/>
              <a:ahLst/>
              <a:cxnLst/>
              <a:rect l="l" t="t" r="r" b="b"/>
              <a:pathLst>
                <a:path w="1128326" h="872518">
                  <a:moveTo>
                    <a:pt x="0" y="0"/>
                  </a:moveTo>
                  <a:lnTo>
                    <a:pt x="1128326" y="0"/>
                  </a:lnTo>
                  <a:lnTo>
                    <a:pt x="1128326" y="872518"/>
                  </a:lnTo>
                  <a:lnTo>
                    <a:pt x="0" y="872518"/>
                  </a:lnTo>
                  <a:close/>
                </a:path>
              </a:pathLst>
            </a:custGeom>
            <a:solidFill>
              <a:srgbClr val="E3E8FF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19050"/>
              <a:ext cx="1128326" cy="8534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2550704" y="3596915"/>
            <a:ext cx="4703444" cy="3637103"/>
            <a:chOff x="0" y="0"/>
            <a:chExt cx="1128326" cy="872518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128326" cy="872518"/>
            </a:xfrm>
            <a:custGeom>
              <a:avLst/>
              <a:gdLst/>
              <a:ahLst/>
              <a:cxnLst/>
              <a:rect l="l" t="t" r="r" b="b"/>
              <a:pathLst>
                <a:path w="1128326" h="872518">
                  <a:moveTo>
                    <a:pt x="0" y="0"/>
                  </a:moveTo>
                  <a:lnTo>
                    <a:pt x="1128326" y="0"/>
                  </a:lnTo>
                  <a:lnTo>
                    <a:pt x="1128326" y="872518"/>
                  </a:lnTo>
                  <a:lnTo>
                    <a:pt x="0" y="872518"/>
                  </a:lnTo>
                  <a:close/>
                </a:path>
              </a:pathLst>
            </a:custGeom>
            <a:solidFill>
              <a:srgbClr val="E3E8FF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19050"/>
              <a:ext cx="1128326" cy="8534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 rot="-1013461">
            <a:off x="-100736" y="-2800288"/>
            <a:ext cx="4556571" cy="4556571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gradFill>
                <a:gsLst>
                  <a:gs pos="0">
                    <a:srgbClr val="3980B4">
                      <a:alpha val="100000"/>
                    </a:srgbClr>
                  </a:gs>
                  <a:gs pos="100000">
                    <a:srgbClr val="DF361E">
                      <a:alpha val="100000"/>
                    </a:srgbClr>
                  </a:gs>
                </a:gsLst>
                <a:lin ang="2700000"/>
              </a:gradFill>
              <a:prstDash val="solid"/>
              <a:miter/>
            </a:ln>
          </p:spPr>
        </p:sp>
        <p:sp>
          <p:nvSpPr>
            <p:cNvPr id="22" name="TextBox 22"/>
            <p:cNvSpPr txBox="1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 rot="-77505">
            <a:off x="1845325" y="1481356"/>
            <a:ext cx="555768" cy="555768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3980B4">
                    <a:alpha val="100000"/>
                  </a:srgbClr>
                </a:gs>
                <a:gs pos="100000">
                  <a:srgbClr val="DF361E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25" name="TextBox 25"/>
            <p:cNvSpPr txBox="1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5538801" y="374107"/>
            <a:ext cx="7111413" cy="789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19"/>
              </a:lnSpc>
            </a:pPr>
            <a:r>
              <a:rPr lang="en-US" sz="5199">
                <a:solidFill>
                  <a:srgbClr val="000000"/>
                </a:solidFill>
                <a:latin typeface="Helios Extended Bold"/>
              </a:rPr>
              <a:t>Команда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811685" y="3961244"/>
            <a:ext cx="4703444" cy="19956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72"/>
              </a:lnSpc>
            </a:pPr>
            <a:r>
              <a:rPr lang="en-US" sz="3520">
                <a:solidFill>
                  <a:srgbClr val="000000"/>
                </a:solidFill>
                <a:latin typeface="Helios Extended Bold"/>
              </a:rPr>
              <a:t>Шестопалов Даниил Андреевич</a:t>
            </a:r>
          </a:p>
          <a:p>
            <a:pPr algn="ctr">
              <a:lnSpc>
                <a:spcPts val="3872"/>
              </a:lnSpc>
            </a:pPr>
            <a:endParaRPr lang="en-US" sz="3520">
              <a:solidFill>
                <a:srgbClr val="000000"/>
              </a:solidFill>
              <a:latin typeface="Helios Extended Bold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811685" y="5797337"/>
            <a:ext cx="4698291" cy="9861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13"/>
              </a:lnSpc>
            </a:pPr>
            <a:r>
              <a:rPr lang="en-US" sz="2285">
                <a:solidFill>
                  <a:srgbClr val="000000"/>
                </a:solidFill>
                <a:latin typeface="Helios Extended"/>
              </a:rPr>
              <a:t>Тимлид, backend разработчик</a:t>
            </a:r>
          </a:p>
          <a:p>
            <a:pPr algn="ctr">
              <a:lnSpc>
                <a:spcPts val="2513"/>
              </a:lnSpc>
            </a:pPr>
            <a:endParaRPr lang="en-US" sz="2285">
              <a:solidFill>
                <a:srgbClr val="000000"/>
              </a:solidFill>
              <a:latin typeface="Helios Extended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6681194" y="3961244"/>
            <a:ext cx="4703444" cy="19956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72"/>
              </a:lnSpc>
            </a:pPr>
            <a:r>
              <a:rPr lang="en-US" sz="3520">
                <a:solidFill>
                  <a:srgbClr val="000000"/>
                </a:solidFill>
                <a:latin typeface="Helios Extended Bold"/>
              </a:rPr>
              <a:t>Третьяков Данила Сергеевич</a:t>
            </a:r>
          </a:p>
          <a:p>
            <a:pPr algn="ctr">
              <a:lnSpc>
                <a:spcPts val="3872"/>
              </a:lnSpc>
            </a:pPr>
            <a:endParaRPr lang="en-US" sz="3520">
              <a:solidFill>
                <a:srgbClr val="000000"/>
              </a:solidFill>
              <a:latin typeface="Helios Extended Bold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6963324" y="5797337"/>
            <a:ext cx="4139185" cy="13052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13"/>
              </a:lnSpc>
            </a:pPr>
            <a:r>
              <a:rPr lang="en-US" sz="2285">
                <a:solidFill>
                  <a:srgbClr val="000000"/>
                </a:solidFill>
                <a:latin typeface="Helios Extended"/>
              </a:rPr>
              <a:t>Бизнес-аналитик, дизайнер, frontend разработчик</a:t>
            </a:r>
          </a:p>
          <a:p>
            <a:pPr algn="ctr">
              <a:lnSpc>
                <a:spcPts val="2513"/>
              </a:lnSpc>
            </a:pPr>
            <a:endParaRPr lang="en-US" sz="2285">
              <a:solidFill>
                <a:srgbClr val="000000"/>
              </a:solidFill>
              <a:latin typeface="Helios Extended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12555856" y="3961244"/>
            <a:ext cx="4703444" cy="19956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72"/>
              </a:lnSpc>
            </a:pPr>
            <a:r>
              <a:rPr lang="en-US" sz="3520">
                <a:solidFill>
                  <a:srgbClr val="000000"/>
                </a:solidFill>
                <a:latin typeface="Helios Extended Bold"/>
              </a:rPr>
              <a:t>Иванов Григорий Валерьевич</a:t>
            </a:r>
          </a:p>
          <a:p>
            <a:pPr algn="ctr">
              <a:lnSpc>
                <a:spcPts val="3872"/>
              </a:lnSpc>
            </a:pPr>
            <a:endParaRPr lang="en-US" sz="3520">
              <a:solidFill>
                <a:srgbClr val="000000"/>
              </a:solidFill>
              <a:latin typeface="Helios Extended Bold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12827746" y="5797337"/>
            <a:ext cx="4226548" cy="13052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13"/>
              </a:lnSpc>
            </a:pPr>
            <a:r>
              <a:rPr lang="en-US" sz="2285">
                <a:solidFill>
                  <a:srgbClr val="000000"/>
                </a:solidFill>
                <a:latin typeface="Helios Extended"/>
              </a:rPr>
              <a:t>Системный аналитик, технический писатель, QA-инженер</a:t>
            </a:r>
          </a:p>
          <a:p>
            <a:pPr algn="ctr">
              <a:lnSpc>
                <a:spcPts val="2513"/>
              </a:lnSpc>
            </a:pPr>
            <a:endParaRPr lang="en-US" sz="2285">
              <a:solidFill>
                <a:srgbClr val="000000"/>
              </a:solidFill>
              <a:latin typeface="Helios Extended"/>
            </a:endParaRPr>
          </a:p>
        </p:txBody>
      </p:sp>
      <p:sp>
        <p:nvSpPr>
          <p:cNvPr id="37" name="Номер слайда 36">
            <a:extLst>
              <a:ext uri="{FF2B5EF4-FFF2-40B4-BE49-F238E27FC236}">
                <a16:creationId xmlns:a16="http://schemas.microsoft.com/office/drawing/2014/main" id="{73CBA126-51B1-E8CE-70A5-D155BAD4D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23</a:t>
            </a:fld>
            <a:endParaRPr 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13461">
            <a:off x="-2402491" y="6679611"/>
            <a:ext cx="7214779" cy="7214779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gradFill>
                <a:gsLst>
                  <a:gs pos="0">
                    <a:srgbClr val="3980B4">
                      <a:alpha val="100000"/>
                    </a:srgbClr>
                  </a:gs>
                  <a:gs pos="100000">
                    <a:srgbClr val="DF361E">
                      <a:alpha val="100000"/>
                    </a:srgbClr>
                  </a:gs>
                </a:gsLst>
                <a:lin ang="2700000"/>
              </a:gra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1610640">
            <a:off x="-1215797" y="-791859"/>
            <a:ext cx="2431594" cy="2431594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3980B4">
                    <a:alpha val="100000"/>
                  </a:srgbClr>
                </a:gs>
                <a:gs pos="100000">
                  <a:srgbClr val="DF361E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7" name="TextBox 7"/>
            <p:cNvSpPr txBox="1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-1610640">
            <a:off x="17023968" y="9107735"/>
            <a:ext cx="737710" cy="737710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3980B4">
                    <a:alpha val="100000"/>
                  </a:srgbClr>
                </a:gs>
                <a:gs pos="100000">
                  <a:srgbClr val="DF361E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0" name="TextBox 10"/>
            <p:cNvSpPr txBox="1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 rot="-1013461">
            <a:off x="15610206" y="-1962910"/>
            <a:ext cx="4556571" cy="4556571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gradFill>
                <a:gsLst>
                  <a:gs pos="0">
                    <a:srgbClr val="3980B4">
                      <a:alpha val="100000"/>
                    </a:srgbClr>
                  </a:gs>
                  <a:gs pos="100000">
                    <a:srgbClr val="DF361E">
                      <a:alpha val="100000"/>
                    </a:srgbClr>
                  </a:gs>
                </a:gsLst>
                <a:lin ang="2700000"/>
              </a:gradFill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672218" y="3864753"/>
            <a:ext cx="5936758" cy="5936758"/>
          </a:xfrm>
          <a:custGeom>
            <a:avLst/>
            <a:gdLst/>
            <a:ahLst/>
            <a:cxnLst/>
            <a:rect l="l" t="t" r="r" b="b"/>
            <a:pathLst>
              <a:path w="5936758" h="5936758">
                <a:moveTo>
                  <a:pt x="0" y="0"/>
                </a:moveTo>
                <a:lnTo>
                  <a:pt x="5936758" y="0"/>
                </a:lnTo>
                <a:lnTo>
                  <a:pt x="5936758" y="5936758"/>
                </a:lnTo>
                <a:lnTo>
                  <a:pt x="0" y="59367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4034627" y="913438"/>
            <a:ext cx="10218745" cy="23076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41"/>
              </a:lnSpc>
            </a:pPr>
            <a:r>
              <a:rPr lang="en-US" sz="5310">
                <a:solidFill>
                  <a:srgbClr val="000000"/>
                </a:solidFill>
                <a:latin typeface="Helios Extended Bold"/>
              </a:rPr>
              <a:t>Мобильное приложение контроля заданий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754477" y="5503148"/>
            <a:ext cx="10892353" cy="34777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564"/>
              </a:lnSpc>
            </a:pPr>
            <a:r>
              <a:rPr lang="en-US" sz="3331">
                <a:solidFill>
                  <a:srgbClr val="000000"/>
                </a:solidFill>
                <a:latin typeface="Canva Sans"/>
              </a:rPr>
              <a:t>Выполнили студенты 3 курса ФКН группа 6-1</a:t>
            </a:r>
          </a:p>
          <a:p>
            <a:pPr algn="r">
              <a:lnSpc>
                <a:spcPts val="5564"/>
              </a:lnSpc>
            </a:pPr>
            <a:r>
              <a:rPr lang="en-US" sz="3331">
                <a:solidFill>
                  <a:srgbClr val="000000"/>
                </a:solidFill>
                <a:latin typeface="Canva Sans"/>
              </a:rPr>
              <a:t>Шестопалов Даниил Андреевич</a:t>
            </a:r>
          </a:p>
          <a:p>
            <a:pPr algn="r">
              <a:lnSpc>
                <a:spcPts val="5564"/>
              </a:lnSpc>
            </a:pPr>
            <a:r>
              <a:rPr lang="en-US" sz="3331">
                <a:solidFill>
                  <a:srgbClr val="000000"/>
                </a:solidFill>
                <a:latin typeface="Canva Sans"/>
              </a:rPr>
              <a:t>Третьяков Данила Сергеевич</a:t>
            </a:r>
          </a:p>
          <a:p>
            <a:pPr algn="r">
              <a:lnSpc>
                <a:spcPts val="5564"/>
              </a:lnSpc>
            </a:pPr>
            <a:r>
              <a:rPr lang="en-US" sz="3331">
                <a:solidFill>
                  <a:srgbClr val="000000"/>
                </a:solidFill>
                <a:latin typeface="Canva Sans"/>
              </a:rPr>
              <a:t>Иванов Григорий Валерьевич</a:t>
            </a:r>
          </a:p>
          <a:p>
            <a:pPr algn="just">
              <a:lnSpc>
                <a:spcPts val="5564"/>
              </a:lnSpc>
            </a:pPr>
            <a:endParaRPr lang="en-US" sz="3331">
              <a:solidFill>
                <a:srgbClr val="000000"/>
              </a:solidFill>
              <a:latin typeface="Canva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620056">
            <a:off x="-2672275" y="-2430826"/>
            <a:ext cx="4604112" cy="4604112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3980B4">
                    <a:alpha val="100000"/>
                  </a:srgbClr>
                </a:gs>
                <a:gs pos="100000">
                  <a:srgbClr val="DF361E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5620056">
            <a:off x="16228451" y="8711770"/>
            <a:ext cx="4109097" cy="4109097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3980B4">
                    <a:alpha val="100000"/>
                  </a:srgbClr>
                </a:gs>
                <a:gs pos="100000">
                  <a:srgbClr val="DF361E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7" name="TextBox 7"/>
            <p:cNvSpPr txBox="1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6350210" y="-2733656"/>
            <a:ext cx="4556571" cy="4556571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gradFill>
                <a:gsLst>
                  <a:gs pos="0">
                    <a:srgbClr val="3980B4">
                      <a:alpha val="100000"/>
                    </a:srgbClr>
                  </a:gs>
                  <a:gs pos="100000">
                    <a:srgbClr val="DF361E">
                      <a:alpha val="100000"/>
                    </a:srgbClr>
                  </a:gs>
                </a:gsLst>
                <a:lin ang="2700000"/>
              </a:gra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 rot="-77505">
            <a:off x="16582064" y="601284"/>
            <a:ext cx="1002675" cy="1002675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3980B4">
                    <a:alpha val="100000"/>
                  </a:srgbClr>
                </a:gs>
                <a:gs pos="100000">
                  <a:srgbClr val="DF361E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3" name="TextBox 13"/>
            <p:cNvSpPr txBox="1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6704576" y="312681"/>
            <a:ext cx="4878849" cy="789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19"/>
              </a:lnSpc>
            </a:pPr>
            <a:r>
              <a:rPr lang="en-US" sz="5199">
                <a:solidFill>
                  <a:srgbClr val="000000"/>
                </a:solidFill>
                <a:latin typeface="Helios Extended Bold"/>
              </a:rPr>
              <a:t>Статистика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5956" y="744209"/>
            <a:ext cx="16602058" cy="10552157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2293455" y="1407353"/>
            <a:ext cx="13701090" cy="4155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26"/>
              </a:lnSpc>
            </a:pPr>
            <a:r>
              <a:rPr lang="en-US" sz="2751">
                <a:solidFill>
                  <a:srgbClr val="000000"/>
                </a:solidFill>
                <a:latin typeface="Helios Extended Bold"/>
              </a:rPr>
              <a:t>Прокрастинация среди студентов - исследование 2024 года</a:t>
            </a:r>
          </a:p>
        </p:txBody>
      </p:sp>
      <p:sp>
        <p:nvSpPr>
          <p:cNvPr id="21" name="Номер слайда 20">
            <a:extLst>
              <a:ext uri="{FF2B5EF4-FFF2-40B4-BE49-F238E27FC236}">
                <a16:creationId xmlns:a16="http://schemas.microsoft.com/office/drawing/2014/main" id="{128053BA-2517-1877-1F38-5C250EBC3D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620056">
            <a:off x="15807889" y="-1426486"/>
            <a:ext cx="12504562" cy="12504562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3980B4">
                    <a:alpha val="100000"/>
                  </a:srgbClr>
                </a:gs>
                <a:gs pos="100000">
                  <a:srgbClr val="DF361E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10800000">
            <a:off x="-1205896" y="8479479"/>
            <a:ext cx="3615042" cy="3615042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3980B4">
                    <a:alpha val="100000"/>
                  </a:srgbClr>
                </a:gs>
                <a:gs pos="100000">
                  <a:srgbClr val="DF361E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7" name="TextBox 7"/>
            <p:cNvSpPr txBox="1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-3582628">
            <a:off x="-2583902" y="-2489161"/>
            <a:ext cx="4556571" cy="4556571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gradFill>
                <a:gsLst>
                  <a:gs pos="0">
                    <a:srgbClr val="3980B4">
                      <a:alpha val="100000"/>
                    </a:srgbClr>
                  </a:gs>
                  <a:gs pos="100000">
                    <a:srgbClr val="DF361E">
                      <a:alpha val="100000"/>
                    </a:srgbClr>
                  </a:gs>
                </a:gsLst>
                <a:lin ang="2700000"/>
              </a:gra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2554128" y="3387401"/>
            <a:ext cx="3598580" cy="4114800"/>
          </a:xfrm>
          <a:custGeom>
            <a:avLst/>
            <a:gdLst/>
            <a:ahLst/>
            <a:cxnLst/>
            <a:rect l="l" t="t" r="r" b="b"/>
            <a:pathLst>
              <a:path w="3598580" h="4114800">
                <a:moveTo>
                  <a:pt x="0" y="0"/>
                </a:moveTo>
                <a:lnTo>
                  <a:pt x="3598580" y="0"/>
                </a:lnTo>
                <a:lnTo>
                  <a:pt x="359858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9953122" y="3387401"/>
            <a:ext cx="4941354" cy="4114800"/>
          </a:xfrm>
          <a:custGeom>
            <a:avLst/>
            <a:gdLst/>
            <a:ahLst/>
            <a:cxnLst/>
            <a:rect l="l" t="t" r="r" b="b"/>
            <a:pathLst>
              <a:path w="4941354" h="4114800">
                <a:moveTo>
                  <a:pt x="0" y="0"/>
                </a:moveTo>
                <a:lnTo>
                  <a:pt x="4941353" y="0"/>
                </a:lnTo>
                <a:lnTo>
                  <a:pt x="494135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4625023" y="398548"/>
            <a:ext cx="8069780" cy="876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57"/>
              </a:lnSpc>
              <a:spcBef>
                <a:spcPct val="0"/>
              </a:spcBef>
            </a:pPr>
            <a:r>
              <a:rPr lang="en-US" sz="6143">
                <a:solidFill>
                  <a:srgbClr val="000000"/>
                </a:solidFill>
                <a:latin typeface="Canva Sans Bold"/>
              </a:rPr>
              <a:t>Целевая аудитория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215286" y="2143406"/>
            <a:ext cx="6889254" cy="6378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25"/>
              </a:lnSpc>
              <a:spcBef>
                <a:spcPct val="0"/>
              </a:spcBef>
            </a:pPr>
            <a:r>
              <a:rPr lang="en-US" sz="4477">
                <a:solidFill>
                  <a:srgbClr val="000000"/>
                </a:solidFill>
                <a:latin typeface="Canva Sans Bold"/>
              </a:rPr>
              <a:t>Люди в возрасте 20-25: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554128" y="7851776"/>
            <a:ext cx="3598580" cy="14065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99"/>
              </a:lnSpc>
              <a:spcBef>
                <a:spcPct val="0"/>
              </a:spcBef>
            </a:pPr>
            <a:r>
              <a:rPr lang="en-US" sz="4999">
                <a:solidFill>
                  <a:srgbClr val="000000"/>
                </a:solidFill>
                <a:latin typeface="Canva Sans Bold"/>
              </a:rPr>
              <a:t>Студенты</a:t>
            </a:r>
          </a:p>
          <a:p>
            <a:pPr algn="ctr">
              <a:lnSpc>
                <a:spcPts val="5499"/>
              </a:lnSpc>
              <a:spcBef>
                <a:spcPct val="0"/>
              </a:spcBef>
            </a:pPr>
            <a:endParaRPr lang="en-US" sz="4999">
              <a:solidFill>
                <a:srgbClr val="000000"/>
              </a:solidFill>
              <a:latin typeface="Canva Sans Bold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9874189" y="7851776"/>
            <a:ext cx="5279137" cy="14065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99"/>
              </a:lnSpc>
              <a:spcBef>
                <a:spcPct val="0"/>
              </a:spcBef>
            </a:pPr>
            <a:r>
              <a:rPr lang="en-US" sz="4999">
                <a:solidFill>
                  <a:srgbClr val="000000"/>
                </a:solidFill>
                <a:latin typeface="Canva Sans Bold"/>
              </a:rPr>
              <a:t>Преподаватели</a:t>
            </a:r>
          </a:p>
          <a:p>
            <a:pPr algn="ctr">
              <a:lnSpc>
                <a:spcPts val="5499"/>
              </a:lnSpc>
              <a:spcBef>
                <a:spcPct val="0"/>
              </a:spcBef>
            </a:pPr>
            <a:endParaRPr lang="en-US" sz="4999">
              <a:solidFill>
                <a:srgbClr val="000000"/>
              </a:solidFill>
              <a:latin typeface="Canva Sans Bold"/>
            </a:endParaRPr>
          </a:p>
        </p:txBody>
      </p:sp>
      <p:sp>
        <p:nvSpPr>
          <p:cNvPr id="21" name="Номер слайда 20">
            <a:extLst>
              <a:ext uri="{FF2B5EF4-FFF2-40B4-BE49-F238E27FC236}">
                <a16:creationId xmlns:a16="http://schemas.microsoft.com/office/drawing/2014/main" id="{89B55A01-B135-2D7F-840C-CAE07A9A08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620056">
            <a:off x="14737911" y="-5743512"/>
            <a:ext cx="7908971" cy="7908971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3980B4">
                    <a:alpha val="100000"/>
                  </a:srgbClr>
                </a:gs>
                <a:gs pos="100000">
                  <a:srgbClr val="DF361E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77505">
            <a:off x="614865" y="706836"/>
            <a:ext cx="1684710" cy="1684710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3980B4">
                    <a:alpha val="100000"/>
                  </a:srgbClr>
                </a:gs>
                <a:gs pos="100000">
                  <a:srgbClr val="DF361E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7" name="TextBox 7"/>
            <p:cNvSpPr txBox="1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4819637" y="5579980"/>
            <a:ext cx="1657027" cy="1822730"/>
          </a:xfrm>
          <a:custGeom>
            <a:avLst/>
            <a:gdLst/>
            <a:ahLst/>
            <a:cxnLst/>
            <a:rect l="l" t="t" r="r" b="b"/>
            <a:pathLst>
              <a:path w="1657027" h="1822730">
                <a:moveTo>
                  <a:pt x="0" y="0"/>
                </a:moveTo>
                <a:lnTo>
                  <a:pt x="1657027" y="0"/>
                </a:lnTo>
                <a:lnTo>
                  <a:pt x="1657027" y="1822730"/>
                </a:lnTo>
                <a:lnTo>
                  <a:pt x="0" y="18227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6019049" y="5218403"/>
            <a:ext cx="1657027" cy="2261452"/>
          </a:xfrm>
          <a:custGeom>
            <a:avLst/>
            <a:gdLst/>
            <a:ahLst/>
            <a:cxnLst/>
            <a:rect l="l" t="t" r="r" b="b"/>
            <a:pathLst>
              <a:path w="1657027" h="2261452">
                <a:moveTo>
                  <a:pt x="0" y="0"/>
                </a:moveTo>
                <a:lnTo>
                  <a:pt x="1657027" y="0"/>
                </a:lnTo>
                <a:lnTo>
                  <a:pt x="1657027" y="2261451"/>
                </a:lnTo>
                <a:lnTo>
                  <a:pt x="0" y="226145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0133526" y="5502835"/>
            <a:ext cx="1646318" cy="1977019"/>
          </a:xfrm>
          <a:custGeom>
            <a:avLst/>
            <a:gdLst/>
            <a:ahLst/>
            <a:cxnLst/>
            <a:rect l="l" t="t" r="r" b="b"/>
            <a:pathLst>
              <a:path w="1646318" h="1977019">
                <a:moveTo>
                  <a:pt x="0" y="0"/>
                </a:moveTo>
                <a:lnTo>
                  <a:pt x="1646318" y="0"/>
                </a:lnTo>
                <a:lnTo>
                  <a:pt x="1646318" y="1977019"/>
                </a:lnTo>
                <a:lnTo>
                  <a:pt x="0" y="197701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811989" y="5615515"/>
            <a:ext cx="1751660" cy="1751660"/>
          </a:xfrm>
          <a:custGeom>
            <a:avLst/>
            <a:gdLst/>
            <a:ahLst/>
            <a:cxnLst/>
            <a:rect l="l" t="t" r="r" b="b"/>
            <a:pathLst>
              <a:path w="1751660" h="1751660">
                <a:moveTo>
                  <a:pt x="0" y="0"/>
                </a:moveTo>
                <a:lnTo>
                  <a:pt x="1751660" y="0"/>
                </a:lnTo>
                <a:lnTo>
                  <a:pt x="1751660" y="1751660"/>
                </a:lnTo>
                <a:lnTo>
                  <a:pt x="0" y="175166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4194041" y="442495"/>
            <a:ext cx="8798585" cy="1513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19"/>
              </a:lnSpc>
            </a:pPr>
            <a:r>
              <a:rPr lang="en-US" sz="5199">
                <a:solidFill>
                  <a:srgbClr val="000000"/>
                </a:solidFill>
                <a:latin typeface="Helios Extended Bold"/>
              </a:rPr>
              <a:t>Предлагаемое решение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34342" y="7796530"/>
            <a:ext cx="3906954" cy="1461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59"/>
              </a:lnSpc>
              <a:spcBef>
                <a:spcPct val="0"/>
              </a:spcBef>
            </a:pPr>
            <a:r>
              <a:rPr lang="en-US" sz="2599">
                <a:solidFill>
                  <a:srgbClr val="000000"/>
                </a:solidFill>
                <a:latin typeface="Canva Sans Bold"/>
              </a:rPr>
              <a:t>Помогает учащимся улучшить свою организацию времени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894085" y="7832304"/>
            <a:ext cx="3906954" cy="1099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59"/>
              </a:lnSpc>
              <a:spcBef>
                <a:spcPct val="0"/>
              </a:spcBef>
            </a:pPr>
            <a:r>
              <a:rPr lang="en-US" sz="2599">
                <a:solidFill>
                  <a:srgbClr val="000000"/>
                </a:solidFill>
                <a:latin typeface="Canva Sans Bold"/>
              </a:rPr>
              <a:t>Предоставляет уведомления о заданиях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801039" y="7832304"/>
            <a:ext cx="3906954" cy="737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59"/>
              </a:lnSpc>
              <a:spcBef>
                <a:spcPct val="0"/>
              </a:spcBef>
            </a:pPr>
            <a:r>
              <a:rPr lang="en-US" sz="2599">
                <a:solidFill>
                  <a:srgbClr val="000000"/>
                </a:solidFill>
                <a:latin typeface="Canva Sans Bold"/>
              </a:rPr>
              <a:t>Позволяет учащимся отвечать на задания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3646704" y="7796530"/>
            <a:ext cx="3906954" cy="1099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59"/>
              </a:lnSpc>
              <a:spcBef>
                <a:spcPct val="0"/>
              </a:spcBef>
            </a:pPr>
            <a:r>
              <a:rPr lang="en-US" sz="2599">
                <a:solidFill>
                  <a:srgbClr val="000000"/>
                </a:solidFill>
                <a:latin typeface="Canva Sans Bold"/>
              </a:rPr>
              <a:t>Даёт возможность преподавателям создавать задания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412528" y="4229017"/>
            <a:ext cx="8361611" cy="502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59"/>
              </a:lnSpc>
              <a:spcBef>
                <a:spcPct val="0"/>
              </a:spcBef>
            </a:pPr>
            <a:r>
              <a:rPr lang="en-US" sz="3599" dirty="0" err="1">
                <a:solidFill>
                  <a:srgbClr val="000000"/>
                </a:solidFill>
                <a:latin typeface="Canva Sans Bold"/>
              </a:rPr>
              <a:t>Мобильное</a:t>
            </a:r>
            <a:r>
              <a:rPr lang="en-US" sz="3599" dirty="0">
                <a:solidFill>
                  <a:srgbClr val="000000"/>
                </a:solidFill>
                <a:latin typeface="Canva Sans Bold"/>
              </a:rPr>
              <a:t> </a:t>
            </a:r>
            <a:r>
              <a:rPr lang="en-US" sz="3599" dirty="0" err="1">
                <a:solidFill>
                  <a:srgbClr val="000000"/>
                </a:solidFill>
                <a:latin typeface="Canva Sans Bold"/>
              </a:rPr>
              <a:t>приложение</a:t>
            </a:r>
            <a:r>
              <a:rPr lang="en-US" sz="3599" dirty="0">
                <a:solidFill>
                  <a:srgbClr val="000000"/>
                </a:solidFill>
                <a:latin typeface="Canva Sans Bold"/>
              </a:rPr>
              <a:t> </a:t>
            </a:r>
            <a:r>
              <a:rPr lang="en-US" sz="3599" dirty="0" err="1">
                <a:solidFill>
                  <a:srgbClr val="000000"/>
                </a:solidFill>
                <a:latin typeface="Canva Sans Bold"/>
              </a:rPr>
              <a:t>ProjectPal</a:t>
            </a:r>
            <a:endParaRPr lang="en-US" sz="3599" dirty="0">
              <a:solidFill>
                <a:srgbClr val="000000"/>
              </a:solidFill>
              <a:latin typeface="Canva Sans Bold"/>
            </a:endParaRPr>
          </a:p>
        </p:txBody>
      </p:sp>
      <p:sp>
        <p:nvSpPr>
          <p:cNvPr id="18" name="Freeform 18"/>
          <p:cNvSpPr/>
          <p:nvPr/>
        </p:nvSpPr>
        <p:spPr>
          <a:xfrm>
            <a:off x="7859372" y="1956335"/>
            <a:ext cx="1467924" cy="2106830"/>
          </a:xfrm>
          <a:custGeom>
            <a:avLst/>
            <a:gdLst/>
            <a:ahLst/>
            <a:cxnLst/>
            <a:rect l="l" t="t" r="r" b="b"/>
            <a:pathLst>
              <a:path w="1467924" h="2106830">
                <a:moveTo>
                  <a:pt x="0" y="0"/>
                </a:moveTo>
                <a:lnTo>
                  <a:pt x="1467924" y="0"/>
                </a:lnTo>
                <a:lnTo>
                  <a:pt x="1467924" y="2106829"/>
                </a:lnTo>
                <a:lnTo>
                  <a:pt x="0" y="210682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23" name="Номер слайда 22">
            <a:extLst>
              <a:ext uri="{FF2B5EF4-FFF2-40B4-BE49-F238E27FC236}">
                <a16:creationId xmlns:a16="http://schemas.microsoft.com/office/drawing/2014/main" id="{8BC16F02-32F1-00DB-F94E-DC782324E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767090" y="-5454102"/>
            <a:ext cx="8640962" cy="8640962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3980B4">
                    <a:alpha val="100000"/>
                  </a:srgbClr>
                </a:gs>
                <a:gs pos="100000">
                  <a:srgbClr val="DF361E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6236203" y="8778707"/>
            <a:ext cx="1401131" cy="1401131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3980B4">
                    <a:alpha val="100000"/>
                  </a:srgbClr>
                </a:gs>
                <a:gs pos="100000">
                  <a:srgbClr val="DF361E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7" name="TextBox 7"/>
            <p:cNvSpPr txBox="1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-2090058" y="8582229"/>
            <a:ext cx="4556571" cy="4556571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gradFill>
                <a:gsLst>
                  <a:gs pos="0">
                    <a:srgbClr val="3980B4">
                      <a:alpha val="100000"/>
                    </a:srgbClr>
                  </a:gs>
                  <a:gs pos="100000">
                    <a:srgbClr val="DF361E">
                      <a:alpha val="100000"/>
                    </a:srgbClr>
                  </a:gs>
                </a:gsLst>
                <a:lin ang="2700000"/>
              </a:gra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251473" y="8778707"/>
            <a:ext cx="563753" cy="563753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3980B4">
                    <a:alpha val="100000"/>
                  </a:srgbClr>
                </a:gs>
                <a:gs pos="100000">
                  <a:srgbClr val="DF361E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3" name="TextBox 13"/>
            <p:cNvSpPr txBox="1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1533350" y="3694964"/>
            <a:ext cx="7361492" cy="4056558"/>
          </a:xfrm>
          <a:custGeom>
            <a:avLst/>
            <a:gdLst/>
            <a:ahLst/>
            <a:cxnLst/>
            <a:rect l="l" t="t" r="r" b="b"/>
            <a:pathLst>
              <a:path w="7361492" h="4056558">
                <a:moveTo>
                  <a:pt x="0" y="0"/>
                </a:moveTo>
                <a:lnTo>
                  <a:pt x="7361491" y="0"/>
                </a:lnTo>
                <a:lnTo>
                  <a:pt x="7361491" y="4056558"/>
                </a:lnTo>
                <a:lnTo>
                  <a:pt x="0" y="40565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2468983" y="3102675"/>
            <a:ext cx="3273168" cy="4648847"/>
          </a:xfrm>
          <a:custGeom>
            <a:avLst/>
            <a:gdLst/>
            <a:ahLst/>
            <a:cxnLst/>
            <a:rect l="l" t="t" r="r" b="b"/>
            <a:pathLst>
              <a:path w="3273168" h="4648847">
                <a:moveTo>
                  <a:pt x="0" y="0"/>
                </a:moveTo>
                <a:lnTo>
                  <a:pt x="3273168" y="0"/>
                </a:lnTo>
                <a:lnTo>
                  <a:pt x="3273168" y="4648847"/>
                </a:lnTo>
                <a:lnTo>
                  <a:pt x="0" y="46488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3852989" y="1203095"/>
            <a:ext cx="10582022" cy="1323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50"/>
              </a:lnSpc>
            </a:pPr>
            <a:r>
              <a:rPr lang="en-US" sz="4500">
                <a:solidFill>
                  <a:srgbClr val="000000"/>
                </a:solidFill>
                <a:latin typeface="Helios Extended Bold"/>
              </a:rPr>
              <a:t>Технологии и инновации. Клиент</a:t>
            </a:r>
          </a:p>
        </p:txBody>
      </p:sp>
      <p:sp>
        <p:nvSpPr>
          <p:cNvPr id="21" name="Номер слайда 20">
            <a:extLst>
              <a:ext uri="{FF2B5EF4-FFF2-40B4-BE49-F238E27FC236}">
                <a16:creationId xmlns:a16="http://schemas.microsoft.com/office/drawing/2014/main" id="{ABADE08D-9710-B227-19E2-30C29AE35D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767090" y="-5454102"/>
            <a:ext cx="8640962" cy="8640962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3980B4">
                    <a:alpha val="100000"/>
                  </a:srgbClr>
                </a:gs>
                <a:gs pos="100000">
                  <a:srgbClr val="DF361E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6236203" y="8778707"/>
            <a:ext cx="1401131" cy="1401131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3980B4">
                    <a:alpha val="100000"/>
                  </a:srgbClr>
                </a:gs>
                <a:gs pos="100000">
                  <a:srgbClr val="DF361E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7" name="TextBox 7"/>
            <p:cNvSpPr txBox="1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-2090058" y="8582229"/>
            <a:ext cx="4556571" cy="4556571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gradFill>
                <a:gsLst>
                  <a:gs pos="0">
                    <a:srgbClr val="3980B4">
                      <a:alpha val="100000"/>
                    </a:srgbClr>
                  </a:gs>
                  <a:gs pos="100000">
                    <a:srgbClr val="DF361E">
                      <a:alpha val="100000"/>
                    </a:srgbClr>
                  </a:gs>
                </a:gsLst>
                <a:lin ang="2700000"/>
              </a:gra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251473" y="8778707"/>
            <a:ext cx="563753" cy="563753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3980B4">
                    <a:alpha val="100000"/>
                  </a:srgbClr>
                </a:gs>
                <a:gs pos="100000">
                  <a:srgbClr val="DF361E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3" name="TextBox 13"/>
            <p:cNvSpPr txBox="1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1533350" y="2190761"/>
            <a:ext cx="16344406" cy="7634023"/>
          </a:xfrm>
          <a:custGeom>
            <a:avLst/>
            <a:gdLst/>
            <a:ahLst/>
            <a:cxnLst/>
            <a:rect l="l" t="t" r="r" b="b"/>
            <a:pathLst>
              <a:path w="16344406" h="7634023">
                <a:moveTo>
                  <a:pt x="0" y="0"/>
                </a:moveTo>
                <a:lnTo>
                  <a:pt x="16344406" y="0"/>
                </a:lnTo>
                <a:lnTo>
                  <a:pt x="16344406" y="7634022"/>
                </a:lnTo>
                <a:lnTo>
                  <a:pt x="0" y="76340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4365919" y="371475"/>
            <a:ext cx="10582022" cy="1323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50"/>
              </a:lnSpc>
            </a:pPr>
            <a:r>
              <a:rPr lang="en-US" sz="4500">
                <a:solidFill>
                  <a:srgbClr val="000000"/>
                </a:solidFill>
                <a:latin typeface="Helios Extended Bold"/>
              </a:rPr>
              <a:t>Технологии и инновации. Сервер</a:t>
            </a:r>
          </a:p>
        </p:txBody>
      </p:sp>
      <p:sp>
        <p:nvSpPr>
          <p:cNvPr id="20" name="Номер слайда 19">
            <a:extLst>
              <a:ext uri="{FF2B5EF4-FFF2-40B4-BE49-F238E27FC236}">
                <a16:creationId xmlns:a16="http://schemas.microsoft.com/office/drawing/2014/main" id="{F7C642DF-6EF8-6A85-FDB5-429F1EE38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620056">
            <a:off x="-5058451" y="7889273"/>
            <a:ext cx="7908971" cy="7908971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3980B4">
                    <a:alpha val="100000"/>
                  </a:srgbClr>
                </a:gs>
                <a:gs pos="100000">
                  <a:srgbClr val="DF361E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5620056">
            <a:off x="14882149" y="-5743512"/>
            <a:ext cx="7908971" cy="7908971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3980B4">
                    <a:alpha val="100000"/>
                  </a:srgbClr>
                </a:gs>
                <a:gs pos="100000">
                  <a:srgbClr val="DF361E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7" name="TextBox 7"/>
            <p:cNvSpPr txBox="1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-3582628">
            <a:off x="17053711" y="8616392"/>
            <a:ext cx="4556571" cy="4556571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gradFill>
                <a:gsLst>
                  <a:gs pos="0">
                    <a:srgbClr val="3980B4">
                      <a:alpha val="100000"/>
                    </a:srgbClr>
                  </a:gs>
                  <a:gs pos="100000">
                    <a:srgbClr val="DF361E">
                      <a:alpha val="100000"/>
                    </a:srgbClr>
                  </a:gs>
                </a:gsLst>
                <a:lin ang="2700000"/>
              </a:gra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 rot="-77505">
            <a:off x="17621015" y="8927267"/>
            <a:ext cx="555768" cy="555768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3980B4">
                    <a:alpha val="100000"/>
                  </a:srgbClr>
                </a:gs>
                <a:gs pos="100000">
                  <a:srgbClr val="DF361E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3" name="TextBox 13"/>
            <p:cNvSpPr txBox="1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aphicFrame>
        <p:nvGraphicFramePr>
          <p:cNvPr id="14" name="Table 14"/>
          <p:cNvGraphicFramePr>
            <a:graphicFrameLocks noGrp="1"/>
          </p:cNvGraphicFramePr>
          <p:nvPr/>
        </p:nvGraphicFramePr>
        <p:xfrm>
          <a:off x="623094" y="1169035"/>
          <a:ext cx="16914564" cy="8343900"/>
        </p:xfrm>
        <a:graphic>
          <a:graphicData uri="http://schemas.openxmlformats.org/drawingml/2006/table">
            <a:tbl>
              <a:tblPr/>
              <a:tblGrid>
                <a:gridCol w="28190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190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190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1909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1909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1909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010730">
                <a:tc>
                  <a:txBody>
                    <a:bodyPr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Canva Sans"/>
                        </a:rPr>
                        <a:t>Преимущества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9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Canva Sans"/>
                        </a:rPr>
                        <a:t>ProjectPal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Canva Sans"/>
                        </a:rPr>
                        <a:t>Moodle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Canva Sans"/>
                        </a:rPr>
                        <a:t>IStudiz pro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Canva Sans"/>
                        </a:rPr>
                        <a:t>MyStudyLive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Canva Sans"/>
                        </a:rPr>
                        <a:t>Power Planner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87066"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anva Sans"/>
                        </a:rPr>
                        <a:t>Отслеживание оценок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479"/>
                        </a:lnSpc>
                        <a:defRPr/>
                      </a:pPr>
                      <a:r>
                        <a:rPr lang="en-US" sz="3199">
                          <a:solidFill>
                            <a:srgbClr val="000000"/>
                          </a:solidFill>
                          <a:latin typeface="Canva Sans"/>
                        </a:rPr>
                        <a:t>+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479"/>
                        </a:lnSpc>
                        <a:defRPr/>
                      </a:pPr>
                      <a:r>
                        <a:rPr lang="en-US" sz="3199">
                          <a:solidFill>
                            <a:srgbClr val="000000"/>
                          </a:solidFill>
                          <a:latin typeface="Canva Sans"/>
                        </a:rPr>
                        <a:t>+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479"/>
                        </a:lnSpc>
                        <a:defRPr/>
                      </a:pPr>
                      <a:r>
                        <a:rPr lang="en-US" sz="3199">
                          <a:solidFill>
                            <a:srgbClr val="000000"/>
                          </a:solidFill>
                          <a:latin typeface="Canva Sans"/>
                        </a:rPr>
                        <a:t>+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479"/>
                        </a:lnSpc>
                        <a:defRPr/>
                      </a:pPr>
                      <a:r>
                        <a:rPr lang="en-US" sz="3199">
                          <a:solidFill>
                            <a:srgbClr val="000000"/>
                          </a:solidFill>
                          <a:latin typeface="Canva Sans"/>
                        </a:rPr>
                        <a:t>+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479"/>
                        </a:lnSpc>
                        <a:defRPr/>
                      </a:pPr>
                      <a:r>
                        <a:rPr lang="en-US" sz="3199">
                          <a:solidFill>
                            <a:srgbClr val="000000"/>
                          </a:solidFill>
                          <a:latin typeface="Canva Sans"/>
                        </a:rPr>
                        <a:t>+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87066"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anva Sans"/>
                        </a:rPr>
                        <a:t>Уведомления (напоминания)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479"/>
                        </a:lnSpc>
                        <a:defRPr/>
                      </a:pPr>
                      <a:r>
                        <a:rPr lang="en-US" sz="3199">
                          <a:solidFill>
                            <a:srgbClr val="000000"/>
                          </a:solidFill>
                          <a:latin typeface="Canva Sans"/>
                        </a:rPr>
                        <a:t>+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479"/>
                        </a:lnSpc>
                        <a:defRPr/>
                      </a:pPr>
                      <a:r>
                        <a:rPr lang="en-US" sz="3199">
                          <a:solidFill>
                            <a:srgbClr val="000000"/>
                          </a:solidFill>
                          <a:latin typeface="Canva Sans"/>
                        </a:rPr>
                        <a:t>+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479"/>
                        </a:lnSpc>
                        <a:defRPr/>
                      </a:pPr>
                      <a:r>
                        <a:rPr lang="en-US" sz="3199">
                          <a:solidFill>
                            <a:srgbClr val="000000"/>
                          </a:solidFill>
                          <a:latin typeface="Canva Sans"/>
                        </a:rPr>
                        <a:t>+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479"/>
                        </a:lnSpc>
                        <a:defRPr/>
                      </a:pPr>
                      <a:r>
                        <a:rPr lang="en-US" sz="3199">
                          <a:solidFill>
                            <a:srgbClr val="000000"/>
                          </a:solidFill>
                          <a:latin typeface="Canva Sans"/>
                        </a:rPr>
                        <a:t>+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479"/>
                        </a:lnSpc>
                        <a:defRPr/>
                      </a:pPr>
                      <a:r>
                        <a:rPr lang="en-US" sz="3199">
                          <a:solidFill>
                            <a:srgbClr val="000000"/>
                          </a:solidFill>
                          <a:latin typeface="Canva Sans"/>
                        </a:rPr>
                        <a:t>+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84906"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Canva Sans"/>
                        </a:rPr>
                        <a:t>Контроль со стороны преподавателя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479"/>
                        </a:lnSpc>
                        <a:defRPr/>
                      </a:pPr>
                      <a:r>
                        <a:rPr lang="en-US" sz="3199">
                          <a:solidFill>
                            <a:srgbClr val="000000"/>
                          </a:solidFill>
                          <a:latin typeface="Canva Sans"/>
                        </a:rPr>
                        <a:t>+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479"/>
                        </a:lnSpc>
                        <a:defRPr/>
                      </a:pPr>
                      <a:r>
                        <a:rPr lang="en-US" sz="3199">
                          <a:solidFill>
                            <a:srgbClr val="000000"/>
                          </a:solidFill>
                          <a:latin typeface="Canva Sans"/>
                        </a:rPr>
                        <a:t>+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479"/>
                        </a:lnSpc>
                        <a:defRPr/>
                      </a:pPr>
                      <a:r>
                        <a:rPr lang="en-US" sz="3199">
                          <a:solidFill>
                            <a:srgbClr val="000000"/>
                          </a:solidFill>
                          <a:latin typeface="Canva Sans"/>
                        </a:rPr>
                        <a:t>-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CFC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479"/>
                        </a:lnSpc>
                        <a:defRPr/>
                      </a:pPr>
                      <a:r>
                        <a:rPr lang="en-US" sz="3199">
                          <a:solidFill>
                            <a:srgbClr val="000000"/>
                          </a:solidFill>
                          <a:latin typeface="Canva Sans"/>
                        </a:rPr>
                        <a:t>+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479"/>
                        </a:lnSpc>
                        <a:defRPr/>
                      </a:pPr>
                      <a:r>
                        <a:rPr lang="en-US" sz="3199">
                          <a:solidFill>
                            <a:srgbClr val="000000"/>
                          </a:solidFill>
                          <a:latin typeface="Canva Sans"/>
                        </a:rPr>
                        <a:t>-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C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87066"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Canva Sans"/>
                        </a:rPr>
                        <a:t>Возможность работы оффлайн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479"/>
                        </a:lnSpc>
                        <a:defRPr/>
                      </a:pPr>
                      <a:r>
                        <a:rPr lang="en-US" sz="3199">
                          <a:solidFill>
                            <a:srgbClr val="000000"/>
                          </a:solidFill>
                          <a:latin typeface="Canva Sans"/>
                        </a:rPr>
                        <a:t>-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CFC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479"/>
                        </a:lnSpc>
                        <a:defRPr/>
                      </a:pPr>
                      <a:r>
                        <a:rPr lang="en-US" sz="3199">
                          <a:solidFill>
                            <a:srgbClr val="000000"/>
                          </a:solidFill>
                          <a:latin typeface="Canva Sans"/>
                        </a:rPr>
                        <a:t>-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CFC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479"/>
                        </a:lnSpc>
                        <a:defRPr/>
                      </a:pPr>
                      <a:r>
                        <a:rPr lang="en-US" sz="3199">
                          <a:solidFill>
                            <a:srgbClr val="000000"/>
                          </a:solidFill>
                          <a:latin typeface="Canva Sans"/>
                        </a:rPr>
                        <a:t>+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479"/>
                        </a:lnSpc>
                        <a:defRPr/>
                      </a:pPr>
                      <a:r>
                        <a:rPr lang="en-US" sz="3199">
                          <a:solidFill>
                            <a:srgbClr val="000000"/>
                          </a:solidFill>
                          <a:latin typeface="Canva Sans"/>
                        </a:rPr>
                        <a:t>+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479"/>
                        </a:lnSpc>
                        <a:defRPr/>
                      </a:pPr>
                      <a:r>
                        <a:rPr lang="en-US" sz="3199">
                          <a:solidFill>
                            <a:srgbClr val="000000"/>
                          </a:solidFill>
                          <a:latin typeface="Canva Sans"/>
                        </a:rPr>
                        <a:t>+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87066"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Canva Sans"/>
                        </a:rPr>
                        <a:t>Платная подписка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479"/>
                        </a:lnSpc>
                        <a:defRPr/>
                      </a:pPr>
                      <a:r>
                        <a:rPr lang="en-US" sz="3199">
                          <a:solidFill>
                            <a:srgbClr val="000000"/>
                          </a:solidFill>
                          <a:latin typeface="Canva Sans"/>
                        </a:rPr>
                        <a:t>-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CFC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479"/>
                        </a:lnSpc>
                        <a:defRPr/>
                      </a:pPr>
                      <a:r>
                        <a:rPr lang="en-US" sz="3199">
                          <a:solidFill>
                            <a:srgbClr val="000000"/>
                          </a:solidFill>
                          <a:latin typeface="Canva Sans"/>
                        </a:rPr>
                        <a:t>-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CFC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479"/>
                        </a:lnSpc>
                        <a:defRPr/>
                      </a:pPr>
                      <a:r>
                        <a:rPr lang="en-US" sz="3199">
                          <a:solidFill>
                            <a:srgbClr val="000000"/>
                          </a:solidFill>
                          <a:latin typeface="Canva Sans"/>
                        </a:rPr>
                        <a:t>+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479"/>
                        </a:lnSpc>
                        <a:defRPr/>
                      </a:pPr>
                      <a:r>
                        <a:rPr lang="en-US" sz="3199">
                          <a:solidFill>
                            <a:srgbClr val="000000"/>
                          </a:solidFill>
                          <a:latin typeface="Canva Sans"/>
                        </a:rPr>
                        <a:t>+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479"/>
                        </a:lnSpc>
                        <a:defRPr/>
                      </a:pPr>
                      <a:r>
                        <a:rPr lang="en-US" sz="3199">
                          <a:solidFill>
                            <a:srgbClr val="000000"/>
                          </a:solidFill>
                          <a:latin typeface="Canva Sans"/>
                        </a:rPr>
                        <a:t>+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5" name="TextBox 15"/>
          <p:cNvSpPr txBox="1"/>
          <p:nvPr/>
        </p:nvSpPr>
        <p:spPr>
          <a:xfrm>
            <a:off x="4580486" y="238760"/>
            <a:ext cx="8798585" cy="789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19"/>
              </a:lnSpc>
            </a:pPr>
            <a:r>
              <a:rPr lang="en-US" sz="5199">
                <a:solidFill>
                  <a:srgbClr val="000000"/>
                </a:solidFill>
                <a:latin typeface="Helios Extended Bold"/>
              </a:rPr>
              <a:t>Анализ конкурентов</a:t>
            </a:r>
          </a:p>
        </p:txBody>
      </p:sp>
      <p:sp>
        <p:nvSpPr>
          <p:cNvPr id="20" name="Номер слайда 19">
            <a:extLst>
              <a:ext uri="{FF2B5EF4-FFF2-40B4-BE49-F238E27FC236}">
                <a16:creationId xmlns:a16="http://schemas.microsoft.com/office/drawing/2014/main" id="{35BF5530-943B-CC6E-23EC-1AB486F27D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620056">
            <a:off x="-6696613" y="6332514"/>
            <a:ext cx="7908971" cy="7908971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3980B4">
                    <a:alpha val="100000"/>
                  </a:srgbClr>
                </a:gs>
                <a:gs pos="100000">
                  <a:srgbClr val="DF361E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5620056">
            <a:off x="15153775" y="-5597627"/>
            <a:ext cx="7908971" cy="7908971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3980B4">
                    <a:alpha val="100000"/>
                  </a:srgbClr>
                </a:gs>
                <a:gs pos="100000">
                  <a:srgbClr val="DF361E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7" name="TextBox 7"/>
            <p:cNvSpPr txBox="1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-3582628">
            <a:off x="17131860" y="8436624"/>
            <a:ext cx="4556571" cy="4556571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gradFill>
                <a:gsLst>
                  <a:gs pos="0">
                    <a:srgbClr val="3980B4">
                      <a:alpha val="100000"/>
                    </a:srgbClr>
                  </a:gs>
                  <a:gs pos="100000">
                    <a:srgbClr val="DF361E">
                      <a:alpha val="100000"/>
                    </a:srgbClr>
                  </a:gs>
                </a:gsLst>
                <a:lin ang="2700000"/>
              </a:gra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 rot="-77505">
            <a:off x="17699164" y="8747500"/>
            <a:ext cx="555768" cy="555768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3980B4">
                    <a:alpha val="100000"/>
                  </a:srgbClr>
                </a:gs>
                <a:gs pos="100000">
                  <a:srgbClr val="DF361E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3" name="TextBox 13"/>
            <p:cNvSpPr txBox="1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 rot="-77505">
            <a:off x="614865" y="706836"/>
            <a:ext cx="1684710" cy="1684710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3980B4">
                    <a:alpha val="100000"/>
                  </a:srgbClr>
                </a:gs>
                <a:gs pos="100000">
                  <a:srgbClr val="DF361E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6" name="TextBox 16"/>
            <p:cNvSpPr txBox="1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pic>
        <p:nvPicPr>
          <p:cNvPr id="17" name="Picture 17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/>
          <a:stretch>
            <a:fillRect/>
          </a:stretch>
        </p:blipFill>
        <p:spPr>
          <a:xfrm>
            <a:off x="7134221" y="2057400"/>
            <a:ext cx="3703320" cy="82296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3359221" y="271780"/>
            <a:ext cx="11253320" cy="1513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19"/>
              </a:lnSpc>
            </a:pPr>
            <a:r>
              <a:rPr lang="en-US" sz="5199">
                <a:solidFill>
                  <a:srgbClr val="000000"/>
                </a:solidFill>
                <a:latin typeface="Helios Extended Bold"/>
              </a:rPr>
              <a:t>Демонстрация продукта. Первый запуск</a:t>
            </a:r>
          </a:p>
        </p:txBody>
      </p:sp>
      <p:sp>
        <p:nvSpPr>
          <p:cNvPr id="23" name="Номер слайда 22">
            <a:extLst>
              <a:ext uri="{FF2B5EF4-FFF2-40B4-BE49-F238E27FC236}">
                <a16:creationId xmlns:a16="http://schemas.microsoft.com/office/drawing/2014/main" id="{F8830772-4568-2124-D269-ACEE43640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304</Words>
  <Application>Microsoft Office PowerPoint</Application>
  <PresentationFormat>Произвольный</PresentationFormat>
  <Paragraphs>124</Paragraphs>
  <Slides>24</Slides>
  <Notes>0</Notes>
  <HiddenSlides>0</HiddenSlides>
  <MMClips>4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24</vt:i4>
      </vt:variant>
    </vt:vector>
  </HeadingPairs>
  <TitlesOfParts>
    <vt:vector size="31" baseType="lpstr">
      <vt:lpstr>Canva Sans</vt:lpstr>
      <vt:lpstr>Helios Extended</vt:lpstr>
      <vt:lpstr>Canva Sans Bold</vt:lpstr>
      <vt:lpstr>Helios Extended Bold</vt:lpstr>
      <vt:lpstr>Calibri</vt:lpstr>
      <vt:lpstr>Arial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Digital</dc:title>
  <cp:lastModifiedBy>Мрака Призрак1</cp:lastModifiedBy>
  <cp:revision>2</cp:revision>
  <dcterms:created xsi:type="dcterms:W3CDTF">2006-08-16T00:00:00Z</dcterms:created>
  <dcterms:modified xsi:type="dcterms:W3CDTF">2024-06-22T14:30:39Z</dcterms:modified>
  <dc:identifier>DAGIu5DmgGU</dc:identifier>
</cp:coreProperties>
</file>